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EB Garamon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EBGaramond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BGaramond-italic.fntdata"/><Relationship Id="rId47" Type="http://schemas.openxmlformats.org/officeDocument/2006/relationships/font" Target="fonts/EBGaramond-bold.fntdata"/><Relationship Id="rId49" Type="http://schemas.openxmlformats.org/officeDocument/2006/relationships/font" Target="fonts/EB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2bd12b5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2bd12b5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dfec78891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dfec78891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009e678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009e678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2bd12b5a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2bd12b5a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2bd12b5a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2bd12b5a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dfec78891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dfec78891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fec78891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fec78891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dfec78891_1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dfec78891_1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fec78891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fec78891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dfec78891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dfec78891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dfec7889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dfec7889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a5fd9f93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a5fd9f93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3d254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d3d254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fec78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fec78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d3d2547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d3d2547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dfec788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dfec788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fec788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dfec788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dfec788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cdfec788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2bd12b5a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2bd12b5a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dfec78891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dfec78891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2bd12b5a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2bd12b5a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2bd12b5a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2bd12b5a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bd12b5ae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bd12b5a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dfec7889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cdfec7889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2bd12b5a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2bd12b5a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009e678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009e678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009e678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009e678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009e6786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009e6786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dfec78891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dfec78891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cada33ea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cada33ea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2bd12b5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2bd12b5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2bd12b5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2bd12b5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9fad00bf6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9fad00bf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009e6786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009e6786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a83e88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a83e88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fec78891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fec78891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roadrunnerwm.com/blog/textile-waste-environmental-crisi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64" l="0" r="764" t="0"/>
          <a:stretch/>
        </p:blipFill>
        <p:spPr>
          <a:xfrm>
            <a:off x="-1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715564" y="1041413"/>
            <a:ext cx="4251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LOC </a:t>
            </a:r>
            <a:endParaRPr b="1" sz="150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76" y="938038"/>
            <a:ext cx="1109374" cy="10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575" y="1863393"/>
            <a:ext cx="1385375" cy="13472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792050" y="3405050"/>
            <a:ext cx="563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D966"/>
                </a:highlight>
                <a:latin typeface="Verdana"/>
                <a:ea typeface="Verdana"/>
                <a:cs typeface="Verdana"/>
                <a:sym typeface="Verdana"/>
              </a:rPr>
              <a:t>A map made for frequent drivers</a:t>
            </a:r>
            <a:endParaRPr sz="2400">
              <a:highlight>
                <a:srgbClr val="FFD966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89250" y="4108800"/>
            <a:ext cx="7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Team 092: Sweni, Sanjana, and Caitlin</a:t>
            </a:r>
            <a:endParaRPr sz="18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28833">
            <a:off x="37077" y="2387140"/>
            <a:ext cx="515218" cy="29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08570">
            <a:off x="997003" y="555640"/>
            <a:ext cx="515218" cy="29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535326">
            <a:off x="8489191" y="3017340"/>
            <a:ext cx="515218" cy="29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247756">
            <a:off x="7296329" y="4471365"/>
            <a:ext cx="515217" cy="29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The Help Button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18168" l="27158" r="16471" t="11165"/>
          <a:stretch/>
        </p:blipFill>
        <p:spPr>
          <a:xfrm>
            <a:off x="2101515" y="974174"/>
            <a:ext cx="4940974" cy="38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6176200" y="3719775"/>
            <a:ext cx="651600" cy="17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4431625" y="3343725"/>
            <a:ext cx="1544100" cy="92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3"/>
          <p:cNvCxnSpPr/>
          <p:nvPr/>
        </p:nvCxnSpPr>
        <p:spPr>
          <a:xfrm flipH="1" rot="10800000">
            <a:off x="-3150" y="2481250"/>
            <a:ext cx="9150300" cy="19200"/>
          </a:xfrm>
          <a:prstGeom prst="straightConnector1">
            <a:avLst/>
          </a:prstGeom>
          <a:noFill/>
          <a:ln cap="flat" cmpd="sng" w="76200">
            <a:solidFill>
              <a:srgbClr val="F1CC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3"/>
          <p:cNvSpPr txBox="1"/>
          <p:nvPr>
            <p:ph type="title"/>
          </p:nvPr>
        </p:nvSpPr>
        <p:spPr>
          <a:xfrm>
            <a:off x="0" y="23682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14375" y="1795825"/>
            <a:ext cx="4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1"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0" name="Google Shape;220;p23"/>
          <p:cNvGrpSpPr/>
          <p:nvPr/>
        </p:nvGrpSpPr>
        <p:grpSpPr>
          <a:xfrm>
            <a:off x="2921050" y="1733338"/>
            <a:ext cx="2296456" cy="1807983"/>
            <a:chOff x="1678893" y="1744074"/>
            <a:chExt cx="1624200" cy="1489155"/>
          </a:xfrm>
        </p:grpSpPr>
        <p:sp>
          <p:nvSpPr>
            <p:cNvPr id="221" name="Google Shape;221;p23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3</a:t>
              </a:r>
              <a:endParaRPr b="1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Single Destination Algorithms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24" name="Google Shape;224;p23"/>
          <p:cNvSpPr txBox="1"/>
          <p:nvPr/>
        </p:nvSpPr>
        <p:spPr>
          <a:xfrm>
            <a:off x="-399825" y="2539375"/>
            <a:ext cx="2700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Dark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Mode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1137075" y="1795823"/>
            <a:ext cx="2296456" cy="1742548"/>
            <a:chOff x="3291429" y="2117746"/>
            <a:chExt cx="1624200" cy="1337438"/>
          </a:xfrm>
        </p:grpSpPr>
        <p:sp>
          <p:nvSpPr>
            <p:cNvPr id="227" name="Google Shape;227;p23"/>
            <p:cNvSpPr/>
            <p:nvPr/>
          </p:nvSpPr>
          <p:spPr>
            <a:xfrm rot="-1789476">
              <a:off x="4013665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3291429" y="2117746"/>
              <a:ext cx="1624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9" name="Google Shape;229;p23"/>
            <p:cNvSpPr txBox="1"/>
            <p:nvPr/>
          </p:nvSpPr>
          <p:spPr>
            <a:xfrm>
              <a:off x="3300146" y="2713284"/>
              <a:ext cx="16068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Find/Help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Button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30" name="Google Shape;230;p23"/>
          <p:cNvSpPr/>
          <p:nvPr/>
        </p:nvSpPr>
        <p:spPr>
          <a:xfrm rot="-1672632">
            <a:off x="839003" y="2424930"/>
            <a:ext cx="222637" cy="21369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31" name="Google Shape;231;p23"/>
          <p:cNvGrpSpPr/>
          <p:nvPr/>
        </p:nvGrpSpPr>
        <p:grpSpPr>
          <a:xfrm>
            <a:off x="5167400" y="1733333"/>
            <a:ext cx="2616638" cy="2019292"/>
            <a:chOff x="1678901" y="1744074"/>
            <a:chExt cx="1687500" cy="1663201"/>
          </a:xfrm>
        </p:grpSpPr>
        <p:sp>
          <p:nvSpPr>
            <p:cNvPr id="232" name="Google Shape;232;p23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latin typeface="Georgia"/>
                  <a:ea typeface="Georgia"/>
                  <a:cs typeface="Georgia"/>
                  <a:sym typeface="Georgia"/>
                </a:rPr>
                <a:t>4</a:t>
              </a:r>
              <a:endParaRPr b="1" sz="30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3" name="Google Shape;233;p23"/>
            <p:cNvSpPr txBox="1"/>
            <p:nvPr/>
          </p:nvSpPr>
          <p:spPr>
            <a:xfrm>
              <a:off x="1678901" y="2407974"/>
              <a:ext cx="1687500" cy="9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eorgia"/>
                  <a:ea typeface="Georgia"/>
                  <a:cs typeface="Georgia"/>
                  <a:sym typeface="Georgia"/>
                </a:rPr>
                <a:t>Multiple Destination</a:t>
              </a:r>
              <a:endParaRPr b="1" sz="20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eorgia"/>
                  <a:ea typeface="Georgia"/>
                  <a:cs typeface="Georgia"/>
                  <a:sym typeface="Georgia"/>
                </a:rPr>
                <a:t>Algorithms </a:t>
              </a:r>
              <a:endParaRPr b="1" sz="2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7290428" y="1738460"/>
            <a:ext cx="2148329" cy="1807983"/>
            <a:chOff x="1678893" y="1744074"/>
            <a:chExt cx="1624200" cy="1489155"/>
          </a:xfrm>
        </p:grpSpPr>
        <p:sp>
          <p:nvSpPr>
            <p:cNvPr id="235" name="Google Shape;235;p23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5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Pitch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38" name="Google Shape;238;p23"/>
          <p:cNvSpPr/>
          <p:nvPr/>
        </p:nvSpPr>
        <p:spPr>
          <a:xfrm rot="-1572877">
            <a:off x="6321134" y="2389294"/>
            <a:ext cx="219362" cy="20310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100" y="2381975"/>
            <a:ext cx="2281249" cy="22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50" y="2396375"/>
            <a:ext cx="2252451" cy="22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" y="628000"/>
            <a:ext cx="1594176" cy="15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3800" y="1021500"/>
            <a:ext cx="1884925" cy="20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347575" y="4663225"/>
            <a:ext cx="27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Point A</a:t>
            </a:r>
            <a:endParaRPr sz="1600"/>
          </a:p>
        </p:txBody>
      </p:sp>
      <p:sp>
        <p:nvSpPr>
          <p:cNvPr id="250" name="Google Shape;250;p24"/>
          <p:cNvSpPr txBox="1"/>
          <p:nvPr/>
        </p:nvSpPr>
        <p:spPr>
          <a:xfrm>
            <a:off x="6612213" y="3157700"/>
            <a:ext cx="27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Point B</a:t>
            </a:r>
            <a:endParaRPr sz="1600"/>
          </a:p>
        </p:txBody>
      </p:sp>
      <p:sp>
        <p:nvSpPr>
          <p:cNvPr id="251" name="Google Shape;251;p24"/>
          <p:cNvSpPr/>
          <p:nvPr/>
        </p:nvSpPr>
        <p:spPr>
          <a:xfrm rot="-1411764">
            <a:off x="2750753" y="3039731"/>
            <a:ext cx="4666603" cy="555673"/>
          </a:xfrm>
          <a:prstGeom prst="rightArrow">
            <a:avLst>
              <a:gd fmla="val 16868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350" y="1860362"/>
            <a:ext cx="2708100" cy="14227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How to get to the movies?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" y="1979675"/>
            <a:ext cx="909100" cy="5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2128000" y="3797875"/>
            <a:ext cx="27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Point A</a:t>
            </a:r>
            <a:endParaRPr sz="1600"/>
          </a:p>
        </p:txBody>
      </p:sp>
      <p:sp>
        <p:nvSpPr>
          <p:cNvPr id="262" name="Google Shape;262;p25"/>
          <p:cNvSpPr txBox="1"/>
          <p:nvPr/>
        </p:nvSpPr>
        <p:spPr>
          <a:xfrm>
            <a:off x="5956875" y="827250"/>
            <a:ext cx="27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Path Highlighted</a:t>
            </a:r>
            <a:endParaRPr sz="1500"/>
          </a:p>
        </p:txBody>
      </p:sp>
      <p:sp>
        <p:nvSpPr>
          <p:cNvPr id="263" name="Google Shape;263;p25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How to get to the movies?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566" l="775" r="1060" t="0"/>
          <a:stretch/>
        </p:blipFill>
        <p:spPr>
          <a:xfrm>
            <a:off x="166575" y="1273650"/>
            <a:ext cx="4604876" cy="36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 b="6906" l="6834" r="9308" t="14613"/>
          <a:stretch/>
        </p:blipFill>
        <p:spPr>
          <a:xfrm>
            <a:off x="5778788" y="1273648"/>
            <a:ext cx="3064274" cy="192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940763" y="781775"/>
            <a:ext cx="27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Type in 2 intersections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 b="0" l="299" r="75119" t="66735"/>
          <a:stretch/>
        </p:blipFill>
        <p:spPr>
          <a:xfrm>
            <a:off x="5797225" y="3660500"/>
            <a:ext cx="3027400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6010850" y="3222325"/>
            <a:ext cx="27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Verdana"/>
                <a:ea typeface="Verdana"/>
                <a:cs typeface="Verdana"/>
                <a:sym typeface="Verdana"/>
              </a:rPr>
              <a:t>Directions Outputted</a:t>
            </a:r>
            <a:endParaRPr sz="1500"/>
          </a:p>
        </p:txBody>
      </p:sp>
      <p:sp>
        <p:nvSpPr>
          <p:cNvPr id="269" name="Google Shape;269;p25"/>
          <p:cNvSpPr/>
          <p:nvPr/>
        </p:nvSpPr>
        <p:spPr>
          <a:xfrm>
            <a:off x="166575" y="1439625"/>
            <a:ext cx="3798900" cy="18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 rot="-1728905">
            <a:off x="3938577" y="1055962"/>
            <a:ext cx="878244" cy="305725"/>
          </a:xfrm>
          <a:prstGeom prst="leftArrow">
            <a:avLst>
              <a:gd fmla="val 30026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-1728905">
            <a:off x="8123627" y="1055962"/>
            <a:ext cx="878244" cy="305725"/>
          </a:xfrm>
          <a:prstGeom prst="leftArrow">
            <a:avLst>
              <a:gd fmla="val 30026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 rot="-1728905">
            <a:off x="8123627" y="3423312"/>
            <a:ext cx="878244" cy="305725"/>
          </a:xfrm>
          <a:prstGeom prst="leftArrow">
            <a:avLst>
              <a:gd fmla="val 30026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b="16585" l="33739" r="10112" t="12748"/>
          <a:stretch/>
        </p:blipFill>
        <p:spPr>
          <a:xfrm>
            <a:off x="3609425" y="844138"/>
            <a:ext cx="5277972" cy="4148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 rot="-4047172">
            <a:off x="3801415" y="102315"/>
            <a:ext cx="3745272" cy="3868457"/>
          </a:xfrm>
          <a:prstGeom prst="chord">
            <a:avLst>
              <a:gd fmla="val 2553468" name="adj1"/>
              <a:gd fmla="val 16333122" name="adj2"/>
            </a:avLst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 rot="-4047072">
            <a:off x="4315926" y="633761"/>
            <a:ext cx="2716248" cy="2805556"/>
          </a:xfrm>
          <a:prstGeom prst="chord">
            <a:avLst>
              <a:gd fmla="val 1918450" name="adj1"/>
              <a:gd fmla="val 16930608" name="adj2"/>
            </a:avLst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4835250" y="1232700"/>
            <a:ext cx="1677600" cy="16077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5247150" y="1627350"/>
            <a:ext cx="853800" cy="8184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5569800" y="1936650"/>
            <a:ext cx="208500" cy="19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5778300" y="3791025"/>
            <a:ext cx="208500" cy="199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90500" y="892350"/>
            <a:ext cx="32385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Expand outwards based on travel time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Stop expansion once the destination is found</a:t>
            </a:r>
            <a:endParaRPr sz="2000"/>
          </a:p>
        </p:txBody>
      </p:sp>
      <p:sp>
        <p:nvSpPr>
          <p:cNvPr id="285" name="Google Shape;285;p26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Dijkstra’s Algorithm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16894" l="33489" r="10226" t="12329"/>
          <a:stretch/>
        </p:blipFill>
        <p:spPr>
          <a:xfrm>
            <a:off x="3609425" y="828400"/>
            <a:ext cx="5277972" cy="414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Dijkstra’s Algorithm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90500" y="892350"/>
            <a:ext cx="32385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Expand outwards based on travel time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Stop expansion once the destination is found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Is Dijkstra’s Algorithm Fast Enough?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50" y="847775"/>
            <a:ext cx="4133299" cy="41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16585" l="33739" r="10112" t="12748"/>
          <a:stretch/>
        </p:blipFill>
        <p:spPr>
          <a:xfrm>
            <a:off x="3609425" y="844138"/>
            <a:ext cx="5277972" cy="414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A* Algorithm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29"/>
          <p:cNvSpPr/>
          <p:nvPr/>
        </p:nvSpPr>
        <p:spPr>
          <a:xfrm rot="5043713">
            <a:off x="4637040" y="2107187"/>
            <a:ext cx="2322763" cy="1622123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 rot="5042727">
            <a:off x="4923883" y="2087634"/>
            <a:ext cx="1668603" cy="116522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 rot="5043223">
            <a:off x="5125167" y="2082869"/>
            <a:ext cx="1219160" cy="851779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5569800" y="1936650"/>
            <a:ext cx="208500" cy="19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5778300" y="3791025"/>
            <a:ext cx="208500" cy="199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190500" y="892350"/>
            <a:ext cx="32385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Improved Dijkstra’s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Chooses next expansion based on estimated travel time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A* is Faster than Dijkstra’s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6" name="Google Shape;316;p30" title="Pathfinding Algorithm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13" y="857800"/>
            <a:ext cx="6684582" cy="41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/>
          <p:nvPr/>
        </p:nvSpPr>
        <p:spPr>
          <a:xfrm>
            <a:off x="2245900" y="4622125"/>
            <a:ext cx="4511700" cy="2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2566750" y="4545925"/>
            <a:ext cx="11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Perf_Medium</a:t>
            </a:r>
            <a:endParaRPr sz="1200"/>
          </a:p>
        </p:txBody>
      </p:sp>
      <p:sp>
        <p:nvSpPr>
          <p:cNvPr id="319" name="Google Shape;319;p30"/>
          <p:cNvSpPr txBox="1"/>
          <p:nvPr/>
        </p:nvSpPr>
        <p:spPr>
          <a:xfrm>
            <a:off x="4421600" y="4537675"/>
            <a:ext cx="94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Perf_Hard</a:t>
            </a:r>
            <a:endParaRPr sz="1200"/>
          </a:p>
        </p:txBody>
      </p:sp>
      <p:sp>
        <p:nvSpPr>
          <p:cNvPr id="320" name="Google Shape;320;p30"/>
          <p:cNvSpPr txBox="1"/>
          <p:nvPr/>
        </p:nvSpPr>
        <p:spPr>
          <a:xfrm>
            <a:off x="6015800" y="4537675"/>
            <a:ext cx="13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Perf_Very_Hard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31"/>
          <p:cNvCxnSpPr/>
          <p:nvPr/>
        </p:nvCxnSpPr>
        <p:spPr>
          <a:xfrm flipH="1" rot="10800000">
            <a:off x="-3150" y="2481250"/>
            <a:ext cx="9150300" cy="19200"/>
          </a:xfrm>
          <a:prstGeom prst="straightConnector1">
            <a:avLst/>
          </a:prstGeom>
          <a:noFill/>
          <a:ln cap="flat" cmpd="sng" w="76200">
            <a:solidFill>
              <a:srgbClr val="F1CC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1"/>
          <p:cNvSpPr txBox="1"/>
          <p:nvPr>
            <p:ph type="title"/>
          </p:nvPr>
        </p:nvSpPr>
        <p:spPr>
          <a:xfrm>
            <a:off x="0" y="23682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714375" y="1795825"/>
            <a:ext cx="4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1"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8" name="Google Shape;328;p31"/>
          <p:cNvGrpSpPr/>
          <p:nvPr/>
        </p:nvGrpSpPr>
        <p:grpSpPr>
          <a:xfrm>
            <a:off x="2921050" y="1733338"/>
            <a:ext cx="2296456" cy="1807983"/>
            <a:chOff x="1678893" y="1744074"/>
            <a:chExt cx="1624200" cy="1489155"/>
          </a:xfrm>
        </p:grpSpPr>
        <p:sp>
          <p:nvSpPr>
            <p:cNvPr id="329" name="Google Shape;329;p31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3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Single Destination</a:t>
              </a: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 Algorithms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32" name="Google Shape;332;p31"/>
          <p:cNvSpPr txBox="1"/>
          <p:nvPr/>
        </p:nvSpPr>
        <p:spPr>
          <a:xfrm>
            <a:off x="-399825" y="2539375"/>
            <a:ext cx="2700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Dark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Mode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1137075" y="1795823"/>
            <a:ext cx="2296456" cy="1742548"/>
            <a:chOff x="3291429" y="2117746"/>
            <a:chExt cx="1624200" cy="1337438"/>
          </a:xfrm>
        </p:grpSpPr>
        <p:sp>
          <p:nvSpPr>
            <p:cNvPr id="335" name="Google Shape;335;p31"/>
            <p:cNvSpPr/>
            <p:nvPr/>
          </p:nvSpPr>
          <p:spPr>
            <a:xfrm rot="-1789476">
              <a:off x="4013665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 txBox="1"/>
            <p:nvPr/>
          </p:nvSpPr>
          <p:spPr>
            <a:xfrm>
              <a:off x="3291429" y="2117746"/>
              <a:ext cx="1624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7" name="Google Shape;337;p31"/>
            <p:cNvSpPr txBox="1"/>
            <p:nvPr/>
          </p:nvSpPr>
          <p:spPr>
            <a:xfrm>
              <a:off x="3300146" y="2713284"/>
              <a:ext cx="16068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Find/Help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Button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38" name="Google Shape;338;p31"/>
          <p:cNvSpPr/>
          <p:nvPr/>
        </p:nvSpPr>
        <p:spPr>
          <a:xfrm rot="-1672632">
            <a:off x="839003" y="2424930"/>
            <a:ext cx="222637" cy="21369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39" name="Google Shape;339;p31"/>
          <p:cNvGrpSpPr/>
          <p:nvPr/>
        </p:nvGrpSpPr>
        <p:grpSpPr>
          <a:xfrm>
            <a:off x="5167400" y="1733333"/>
            <a:ext cx="2616638" cy="1897640"/>
            <a:chOff x="1678901" y="1744074"/>
            <a:chExt cx="1687500" cy="1563001"/>
          </a:xfrm>
        </p:grpSpPr>
        <p:sp>
          <p:nvSpPr>
            <p:cNvPr id="340" name="Google Shape;340;p31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4</a:t>
              </a:r>
              <a:endParaRPr b="1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1" name="Google Shape;341;p31"/>
            <p:cNvSpPr txBox="1"/>
            <p:nvPr/>
          </p:nvSpPr>
          <p:spPr>
            <a:xfrm>
              <a:off x="1678901" y="2407975"/>
              <a:ext cx="1687500" cy="8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Multiple Destination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Algorithms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7290428" y="1738460"/>
            <a:ext cx="2148329" cy="1807983"/>
            <a:chOff x="1678893" y="1744074"/>
            <a:chExt cx="1624200" cy="1489155"/>
          </a:xfrm>
        </p:grpSpPr>
        <p:sp>
          <p:nvSpPr>
            <p:cNvPr id="343" name="Google Shape;343;p31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5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Pitch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46" name="Google Shape;346;p31"/>
          <p:cNvSpPr/>
          <p:nvPr/>
        </p:nvSpPr>
        <p:spPr>
          <a:xfrm rot="-1572877">
            <a:off x="6321134" y="2389294"/>
            <a:ext cx="219362" cy="20310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/>
          <p:nvPr/>
        </p:nvCxnSpPr>
        <p:spPr>
          <a:xfrm flipH="1" rot="10800000">
            <a:off x="-3150" y="2481250"/>
            <a:ext cx="9150300" cy="19200"/>
          </a:xfrm>
          <a:prstGeom prst="straightConnector1">
            <a:avLst/>
          </a:prstGeom>
          <a:noFill/>
          <a:ln cap="flat" cmpd="sng" w="76200">
            <a:solidFill>
              <a:srgbClr val="F1CC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 txBox="1"/>
          <p:nvPr>
            <p:ph type="title"/>
          </p:nvPr>
        </p:nvSpPr>
        <p:spPr>
          <a:xfrm>
            <a:off x="0" y="23682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14375" y="1795825"/>
            <a:ext cx="4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1" sz="30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2921050" y="1733338"/>
            <a:ext cx="2296456" cy="2027977"/>
            <a:chOff x="1678893" y="1744074"/>
            <a:chExt cx="1624200" cy="1670354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3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1678893" y="2399527"/>
              <a:ext cx="1624200" cy="10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Single Destination Algorithms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-399825" y="2539375"/>
            <a:ext cx="2700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Dark</a:t>
            </a:r>
            <a:endParaRPr b="1" sz="20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Mode</a:t>
            </a:r>
            <a:endParaRPr b="1" sz="20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1137075" y="1795823"/>
            <a:ext cx="2296456" cy="1742548"/>
            <a:chOff x="3291429" y="2117746"/>
            <a:chExt cx="1624200" cy="1337438"/>
          </a:xfrm>
        </p:grpSpPr>
        <p:sp>
          <p:nvSpPr>
            <p:cNvPr id="79" name="Google Shape;79;p14"/>
            <p:cNvSpPr/>
            <p:nvPr/>
          </p:nvSpPr>
          <p:spPr>
            <a:xfrm rot="-1789476">
              <a:off x="4013665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3291429" y="2117746"/>
              <a:ext cx="1624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="1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3300146" y="2713284"/>
              <a:ext cx="16068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Find/Help</a:t>
              </a:r>
              <a:endParaRPr b="1" sz="2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Button</a:t>
              </a:r>
              <a:endParaRPr b="1" sz="2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82" name="Google Shape;82;p14"/>
          <p:cNvSpPr/>
          <p:nvPr/>
        </p:nvSpPr>
        <p:spPr>
          <a:xfrm rot="-1672632">
            <a:off x="839003" y="2424930"/>
            <a:ext cx="222637" cy="21369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5167400" y="1733333"/>
            <a:ext cx="2616638" cy="2402462"/>
            <a:chOff x="1678901" y="1744074"/>
            <a:chExt cx="1687500" cy="1978801"/>
          </a:xfrm>
        </p:grpSpPr>
        <p:sp>
          <p:nvSpPr>
            <p:cNvPr id="84" name="Google Shape;84;p14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4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1678901" y="2407974"/>
              <a:ext cx="1687500" cy="13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Multiple Destination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Algorithms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7218600" y="1738451"/>
            <a:ext cx="2296456" cy="1807983"/>
            <a:chOff x="1678893" y="1744074"/>
            <a:chExt cx="1624200" cy="1489155"/>
          </a:xfrm>
        </p:grpSpPr>
        <p:sp>
          <p:nvSpPr>
            <p:cNvPr id="88" name="Google Shape;88;p14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5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Pitch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 b="0" l="547" r="44161" t="0"/>
          <a:stretch/>
        </p:blipFill>
        <p:spPr>
          <a:xfrm>
            <a:off x="1211775" y="2404800"/>
            <a:ext cx="4906954" cy="1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/>
          <p:nvPr/>
        </p:nvSpPr>
        <p:spPr>
          <a:xfrm>
            <a:off x="5293374" y="755667"/>
            <a:ext cx="674100" cy="524400"/>
          </a:xfrm>
          <a:prstGeom prst="wedgeRoundRectCallout">
            <a:avLst>
              <a:gd fmla="val -64752" name="adj1"/>
              <a:gd fmla="val 90115" name="adj2"/>
              <a:gd fmla="val 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8" y="2929386"/>
            <a:ext cx="999102" cy="91362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 txBox="1"/>
          <p:nvPr/>
        </p:nvSpPr>
        <p:spPr>
          <a:xfrm>
            <a:off x="-353300" y="3820141"/>
            <a:ext cx="231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Emily’s House</a:t>
            </a:r>
            <a:endParaRPr sz="1600"/>
          </a:p>
        </p:txBody>
      </p:sp>
      <p:sp>
        <p:nvSpPr>
          <p:cNvPr id="357" name="Google Shape;357;p32"/>
          <p:cNvSpPr txBox="1"/>
          <p:nvPr/>
        </p:nvSpPr>
        <p:spPr>
          <a:xfrm>
            <a:off x="2013002" y="1958410"/>
            <a:ext cx="213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John’s House</a:t>
            </a:r>
            <a:endParaRPr sz="1600"/>
          </a:p>
        </p:txBody>
      </p:sp>
      <p:sp>
        <p:nvSpPr>
          <p:cNvPr id="358" name="Google Shape;358;p32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How to get to the movies? (part 2)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677" y="1216458"/>
            <a:ext cx="924124" cy="88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607" y="1256642"/>
            <a:ext cx="924124" cy="88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304" y="3893157"/>
            <a:ext cx="924124" cy="889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/>
          <p:nvPr/>
        </p:nvSpPr>
        <p:spPr>
          <a:xfrm>
            <a:off x="862213" y="2181275"/>
            <a:ext cx="729000" cy="538500"/>
          </a:xfrm>
          <a:prstGeom prst="wedgeRoundRectCallout">
            <a:avLst>
              <a:gd fmla="val -64752" name="adj1"/>
              <a:gd fmla="val 90115" name="adj2"/>
              <a:gd fmla="val 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5">
            <a:alphaModFix/>
          </a:blip>
          <a:srcRect b="51913" l="21189" r="23959" t="0"/>
          <a:stretch/>
        </p:blipFill>
        <p:spPr>
          <a:xfrm>
            <a:off x="941733" y="2208329"/>
            <a:ext cx="569738" cy="48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/>
          <p:nvPr/>
        </p:nvSpPr>
        <p:spPr>
          <a:xfrm>
            <a:off x="3093461" y="755680"/>
            <a:ext cx="674100" cy="524400"/>
          </a:xfrm>
          <a:prstGeom prst="wedgeRoundRectCallout">
            <a:avLst>
              <a:gd fmla="val -64752" name="adj1"/>
              <a:gd fmla="val 90115" name="adj2"/>
              <a:gd fmla="val 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 rotWithShape="1">
          <a:blip r:embed="rId6">
            <a:alphaModFix/>
          </a:blip>
          <a:srcRect b="50477" l="21755" r="22275" t="0"/>
          <a:stretch/>
        </p:blipFill>
        <p:spPr>
          <a:xfrm>
            <a:off x="3154032" y="782011"/>
            <a:ext cx="552671" cy="49805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/>
          <p:nvPr/>
        </p:nvSpPr>
        <p:spPr>
          <a:xfrm>
            <a:off x="4438276" y="3719118"/>
            <a:ext cx="674100" cy="524400"/>
          </a:xfrm>
          <a:prstGeom prst="wedgeRoundRectCallout">
            <a:avLst>
              <a:gd fmla="val -64752" name="adj1"/>
              <a:gd fmla="val 90115" name="adj2"/>
              <a:gd fmla="val 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2"/>
          <p:cNvPicPr preferRelativeResize="0"/>
          <p:nvPr/>
        </p:nvPicPr>
        <p:blipFill rotWithShape="1">
          <a:blip r:embed="rId7">
            <a:alphaModFix/>
          </a:blip>
          <a:srcRect b="13726" l="0" r="0" t="0"/>
          <a:stretch/>
        </p:blipFill>
        <p:spPr>
          <a:xfrm>
            <a:off x="4475931" y="3771770"/>
            <a:ext cx="598504" cy="47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3944" y="776079"/>
            <a:ext cx="526982" cy="5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3168148" y="4614901"/>
            <a:ext cx="213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Sandra’s</a:t>
            </a: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 House</a:t>
            </a:r>
            <a:endParaRPr sz="1600"/>
          </a:p>
        </p:txBody>
      </p:sp>
      <p:sp>
        <p:nvSpPr>
          <p:cNvPr id="370" name="Google Shape;370;p32"/>
          <p:cNvSpPr txBox="1"/>
          <p:nvPr/>
        </p:nvSpPr>
        <p:spPr>
          <a:xfrm>
            <a:off x="4266039" y="1980255"/>
            <a:ext cx="213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Ashley’s</a:t>
            </a:r>
            <a:r>
              <a:rPr lang="en" sz="1700">
                <a:latin typeface="Verdana"/>
                <a:ea typeface="Verdana"/>
                <a:cs typeface="Verdana"/>
                <a:sym typeface="Verdana"/>
              </a:rPr>
              <a:t> House</a:t>
            </a:r>
            <a:endParaRPr sz="1600"/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9">
            <a:alphaModFix/>
          </a:blip>
          <a:srcRect b="0" l="77743" r="660" t="0"/>
          <a:stretch/>
        </p:blipFill>
        <p:spPr>
          <a:xfrm>
            <a:off x="6076388" y="2404775"/>
            <a:ext cx="2078988" cy="13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3475" y="1325225"/>
            <a:ext cx="1884925" cy="20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90205" y="3319625"/>
            <a:ext cx="839196" cy="4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>
            <a:off x="5115163" y="814050"/>
            <a:ext cx="3540000" cy="4206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318800" y="814050"/>
            <a:ext cx="3540000" cy="4206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3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20">
                <a:latin typeface="Georgia"/>
                <a:ea typeface="Georgia"/>
                <a:cs typeface="Georgia"/>
                <a:sym typeface="Georgia"/>
              </a:rPr>
              <a:t>A*</a:t>
            </a: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                      </a:t>
            </a: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 Dijkstra’s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83" name="Google Shape;383;p33"/>
          <p:cNvCxnSpPr/>
          <p:nvPr/>
        </p:nvCxnSpPr>
        <p:spPr>
          <a:xfrm>
            <a:off x="3032375" y="464200"/>
            <a:ext cx="1763100" cy="6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3"/>
          <p:cNvSpPr txBox="1"/>
          <p:nvPr/>
        </p:nvSpPr>
        <p:spPr>
          <a:xfrm>
            <a:off x="742550" y="3680800"/>
            <a:ext cx="26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More focused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search toward 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destination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5538925" y="3715500"/>
            <a:ext cx="26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Searching in all directions evenly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86" name="Google Shape;386;p33"/>
          <p:cNvCxnSpPr/>
          <p:nvPr/>
        </p:nvCxnSpPr>
        <p:spPr>
          <a:xfrm>
            <a:off x="4024663" y="2910300"/>
            <a:ext cx="957900" cy="6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 b="16585" l="33739" r="10112" t="12748"/>
          <a:stretch/>
        </p:blipFill>
        <p:spPr>
          <a:xfrm>
            <a:off x="447350" y="1076795"/>
            <a:ext cx="3282898" cy="233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/>
          <p:nvPr/>
        </p:nvSpPr>
        <p:spPr>
          <a:xfrm rot="5006529">
            <a:off x="1154811" y="1739531"/>
            <a:ext cx="1308159" cy="100794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 rot="5005167">
            <a:off x="1313967" y="1741915"/>
            <a:ext cx="939792" cy="724109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 rot="5005657">
            <a:off x="1425894" y="1748424"/>
            <a:ext cx="686713" cy="529419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1666704" y="1691321"/>
            <a:ext cx="129600" cy="112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1796391" y="2734387"/>
            <a:ext cx="129600" cy="112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3"/>
          <p:cNvPicPr preferRelativeResize="0"/>
          <p:nvPr/>
        </p:nvPicPr>
        <p:blipFill rotWithShape="1">
          <a:blip r:embed="rId3">
            <a:alphaModFix/>
          </a:blip>
          <a:srcRect b="16585" l="33739" r="10112" t="12748"/>
          <a:stretch/>
        </p:blipFill>
        <p:spPr>
          <a:xfrm>
            <a:off x="5396660" y="1087030"/>
            <a:ext cx="2978913" cy="232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/>
          <p:nvPr/>
        </p:nvSpPr>
        <p:spPr>
          <a:xfrm rot="-4038010">
            <a:off x="5512026" y="664363"/>
            <a:ext cx="2099748" cy="2181109"/>
          </a:xfrm>
          <a:prstGeom prst="chord">
            <a:avLst>
              <a:gd fmla="val 2553468" name="adj1"/>
              <a:gd fmla="val 16333122" name="adj2"/>
            </a:avLst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"/>
          <p:cNvSpPr/>
          <p:nvPr/>
        </p:nvSpPr>
        <p:spPr>
          <a:xfrm rot="-4037339">
            <a:off x="5800545" y="963901"/>
            <a:ext cx="1522987" cy="1581705"/>
          </a:xfrm>
          <a:prstGeom prst="chord">
            <a:avLst>
              <a:gd fmla="val 1918450" name="adj1"/>
              <a:gd fmla="val 16930608" name="adj2"/>
            </a:avLst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"/>
          <p:cNvSpPr/>
          <p:nvPr/>
        </p:nvSpPr>
        <p:spPr>
          <a:xfrm>
            <a:off x="6088522" y="1304634"/>
            <a:ext cx="947100" cy="9003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6321000" y="1525647"/>
            <a:ext cx="481800" cy="4584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6503105" y="1698862"/>
            <a:ext cx="117600" cy="111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6620784" y="2737355"/>
            <a:ext cx="117600" cy="111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" y="229350"/>
            <a:ext cx="9056949" cy="48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/>
          <p:nvPr/>
        </p:nvSpPr>
        <p:spPr>
          <a:xfrm>
            <a:off x="1919839" y="985856"/>
            <a:ext cx="2262456" cy="756173"/>
          </a:xfrm>
          <a:custGeom>
            <a:rect b="b" l="l" r="r" t="t"/>
            <a:pathLst>
              <a:path extrusionOk="0" h="28516" w="85239">
                <a:moveTo>
                  <a:pt x="0" y="11579"/>
                </a:moveTo>
                <a:cubicBezTo>
                  <a:pt x="9579" y="9728"/>
                  <a:pt x="43267" y="-2350"/>
                  <a:pt x="57473" y="473"/>
                </a:cubicBezTo>
                <a:cubicBezTo>
                  <a:pt x="71680" y="3296"/>
                  <a:pt x="80611" y="23842"/>
                  <a:pt x="85239" y="28516"/>
                </a:cubicBezTo>
              </a:path>
            </a:pathLst>
          </a:cu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6" name="Google Shape;406;p34"/>
          <p:cNvSpPr/>
          <p:nvPr/>
        </p:nvSpPr>
        <p:spPr>
          <a:xfrm rot="-539313">
            <a:off x="1879323" y="553875"/>
            <a:ext cx="2232765" cy="1264819"/>
          </a:xfrm>
          <a:custGeom>
            <a:rect b="b" l="l" r="r" t="t"/>
            <a:pathLst>
              <a:path extrusionOk="0" h="28516" w="85239">
                <a:moveTo>
                  <a:pt x="0" y="11579"/>
                </a:moveTo>
                <a:cubicBezTo>
                  <a:pt x="9579" y="9728"/>
                  <a:pt x="43267" y="-2350"/>
                  <a:pt x="57473" y="473"/>
                </a:cubicBezTo>
                <a:cubicBezTo>
                  <a:pt x="71680" y="3296"/>
                  <a:pt x="80611" y="23842"/>
                  <a:pt x="85239" y="28516"/>
                </a:cubicBezTo>
              </a:path>
            </a:pathLst>
          </a:custGeom>
          <a:noFill/>
          <a:ln cap="flat" cmpd="sng" w="38100">
            <a:solidFill>
              <a:srgbClr val="E06666"/>
            </a:solidFill>
            <a:prstDash val="dash"/>
            <a:round/>
            <a:headEnd len="med" w="med" type="triangle"/>
            <a:tailEnd len="med" w="med" type="none"/>
          </a:ln>
        </p:spPr>
      </p:sp>
      <p:sp>
        <p:nvSpPr>
          <p:cNvPr id="407" name="Google Shape;407;p34"/>
          <p:cNvSpPr/>
          <p:nvPr/>
        </p:nvSpPr>
        <p:spPr>
          <a:xfrm>
            <a:off x="1631000" y="346794"/>
            <a:ext cx="3613750" cy="1346475"/>
          </a:xfrm>
          <a:custGeom>
            <a:rect b="b" l="l" r="r" t="t"/>
            <a:pathLst>
              <a:path extrusionOk="0" h="53859" w="144550">
                <a:moveTo>
                  <a:pt x="0" y="34694"/>
                </a:moveTo>
                <a:cubicBezTo>
                  <a:pt x="13102" y="28955"/>
                  <a:pt x="54517" y="-2932"/>
                  <a:pt x="78609" y="262"/>
                </a:cubicBezTo>
                <a:cubicBezTo>
                  <a:pt x="102701" y="3456"/>
                  <a:pt x="133560" y="44926"/>
                  <a:pt x="144550" y="53859"/>
                </a:cubicBezTo>
              </a:path>
            </a:pathLst>
          </a:cu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8" name="Google Shape;408;p34"/>
          <p:cNvSpPr/>
          <p:nvPr/>
        </p:nvSpPr>
        <p:spPr>
          <a:xfrm>
            <a:off x="1631000" y="637575"/>
            <a:ext cx="3532441" cy="1055636"/>
          </a:xfrm>
          <a:custGeom>
            <a:rect b="b" l="l" r="r" t="t"/>
            <a:pathLst>
              <a:path extrusionOk="0" h="53859" w="144550">
                <a:moveTo>
                  <a:pt x="0" y="34694"/>
                </a:moveTo>
                <a:cubicBezTo>
                  <a:pt x="13102" y="28955"/>
                  <a:pt x="54517" y="-2932"/>
                  <a:pt x="78609" y="262"/>
                </a:cubicBezTo>
                <a:cubicBezTo>
                  <a:pt x="102701" y="3456"/>
                  <a:pt x="133560" y="44926"/>
                  <a:pt x="144550" y="53859"/>
                </a:cubicBezTo>
              </a:path>
            </a:pathLst>
          </a:custGeom>
          <a:noFill/>
          <a:ln cap="flat" cmpd="sng" w="38100">
            <a:solidFill>
              <a:srgbClr val="F6B26B"/>
            </a:solidFill>
            <a:prstDash val="dash"/>
            <a:round/>
            <a:headEnd len="med" w="med" type="stealth"/>
            <a:tailEnd len="med" w="med" type="none"/>
          </a:ln>
        </p:spPr>
      </p:sp>
      <p:sp>
        <p:nvSpPr>
          <p:cNvPr id="409" name="Google Shape;409;p34"/>
          <p:cNvSpPr/>
          <p:nvPr/>
        </p:nvSpPr>
        <p:spPr>
          <a:xfrm>
            <a:off x="1623125" y="299900"/>
            <a:ext cx="3623350" cy="1388840"/>
          </a:xfrm>
          <a:custGeom>
            <a:rect b="b" l="l" r="r" t="t"/>
            <a:pathLst>
              <a:path extrusionOk="0" h="58373" w="144934">
                <a:moveTo>
                  <a:pt x="0" y="35050"/>
                </a:moveTo>
                <a:cubicBezTo>
                  <a:pt x="12865" y="29266"/>
                  <a:pt x="53031" y="-3544"/>
                  <a:pt x="77187" y="343"/>
                </a:cubicBezTo>
                <a:cubicBezTo>
                  <a:pt x="101343" y="4230"/>
                  <a:pt x="133643" y="48701"/>
                  <a:pt x="144934" y="5837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0" name="Google Shape;410;p34"/>
          <p:cNvSpPr/>
          <p:nvPr/>
        </p:nvSpPr>
        <p:spPr>
          <a:xfrm>
            <a:off x="1678650" y="313113"/>
            <a:ext cx="3616400" cy="1354725"/>
          </a:xfrm>
          <a:custGeom>
            <a:rect b="b" l="l" r="r" t="t"/>
            <a:pathLst>
              <a:path extrusionOk="0" h="54189" w="144656">
                <a:moveTo>
                  <a:pt x="144656" y="54189"/>
                </a:moveTo>
                <a:cubicBezTo>
                  <a:pt x="132948" y="45212"/>
                  <a:pt x="98519" y="3980"/>
                  <a:pt x="74410" y="324"/>
                </a:cubicBezTo>
                <a:cubicBezTo>
                  <a:pt x="50301" y="-3332"/>
                  <a:pt x="12402" y="26932"/>
                  <a:pt x="0" y="32254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411" name="Google Shape;411;p34"/>
          <p:cNvSpPr/>
          <p:nvPr/>
        </p:nvSpPr>
        <p:spPr>
          <a:xfrm>
            <a:off x="1728450" y="672575"/>
            <a:ext cx="2428100" cy="947578"/>
          </a:xfrm>
          <a:custGeom>
            <a:rect b="b" l="l" r="r" t="t"/>
            <a:pathLst>
              <a:path extrusionOk="0" h="30058" w="97124">
                <a:moveTo>
                  <a:pt x="0" y="12193"/>
                </a:moveTo>
                <a:cubicBezTo>
                  <a:pt x="10016" y="10244"/>
                  <a:pt x="43906" y="-2478"/>
                  <a:pt x="60093" y="499"/>
                </a:cubicBezTo>
                <a:cubicBezTo>
                  <a:pt x="76280" y="3477"/>
                  <a:pt x="90952" y="25132"/>
                  <a:pt x="97124" y="3005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2" name="Google Shape;412;p34"/>
          <p:cNvSpPr/>
          <p:nvPr/>
        </p:nvSpPr>
        <p:spPr>
          <a:xfrm>
            <a:off x="1623125" y="735050"/>
            <a:ext cx="2484637" cy="917605"/>
          </a:xfrm>
          <a:custGeom>
            <a:rect b="b" l="l" r="r" t="t"/>
            <a:pathLst>
              <a:path extrusionOk="0" h="29401" w="92901">
                <a:moveTo>
                  <a:pt x="92901" y="29401"/>
                </a:moveTo>
                <a:cubicBezTo>
                  <a:pt x="86838" y="24583"/>
                  <a:pt x="72004" y="3415"/>
                  <a:pt x="56520" y="491"/>
                </a:cubicBezTo>
                <a:cubicBezTo>
                  <a:pt x="41037" y="-2432"/>
                  <a:pt x="9420" y="9965"/>
                  <a:pt x="0" y="1186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413" name="Google Shape;413;p34"/>
          <p:cNvSpPr/>
          <p:nvPr/>
        </p:nvSpPr>
        <p:spPr>
          <a:xfrm>
            <a:off x="1517300" y="1019650"/>
            <a:ext cx="1472159" cy="2314009"/>
          </a:xfrm>
          <a:custGeom>
            <a:rect b="b" l="l" r="r" t="t"/>
            <a:pathLst>
              <a:path extrusionOk="0" h="67346" w="55965">
                <a:moveTo>
                  <a:pt x="0" y="430"/>
                </a:moveTo>
                <a:cubicBezTo>
                  <a:pt x="8770" y="1567"/>
                  <a:pt x="44231" y="-3901"/>
                  <a:pt x="52622" y="7252"/>
                </a:cubicBezTo>
                <a:cubicBezTo>
                  <a:pt x="61013" y="18405"/>
                  <a:pt x="50727" y="57330"/>
                  <a:pt x="50348" y="67346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ash"/>
            <a:round/>
            <a:headEnd len="med" w="med" type="stealth"/>
            <a:tailEnd len="med" w="med" type="none"/>
          </a:ln>
        </p:spPr>
      </p:sp>
      <p:sp>
        <p:nvSpPr>
          <p:cNvPr id="414" name="Google Shape;414;p34"/>
          <p:cNvSpPr/>
          <p:nvPr/>
        </p:nvSpPr>
        <p:spPr>
          <a:xfrm>
            <a:off x="1517300" y="917650"/>
            <a:ext cx="1639025" cy="2529681"/>
          </a:xfrm>
          <a:custGeom>
            <a:rect b="b" l="l" r="r" t="t"/>
            <a:pathLst>
              <a:path extrusionOk="0" h="81099" w="61335">
                <a:moveTo>
                  <a:pt x="0" y="5414"/>
                </a:moveTo>
                <a:cubicBezTo>
                  <a:pt x="9691" y="5468"/>
                  <a:pt x="49212" y="-6876"/>
                  <a:pt x="58145" y="5738"/>
                </a:cubicBezTo>
                <a:cubicBezTo>
                  <a:pt x="67078" y="18352"/>
                  <a:pt x="54355" y="68539"/>
                  <a:pt x="53597" y="81099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5" name="Google Shape;415;p34"/>
          <p:cNvSpPr/>
          <p:nvPr/>
        </p:nvSpPr>
        <p:spPr>
          <a:xfrm>
            <a:off x="1492950" y="229350"/>
            <a:ext cx="6520975" cy="3485993"/>
          </a:xfrm>
          <a:custGeom>
            <a:rect b="b" l="l" r="r" t="t"/>
            <a:pathLst>
              <a:path extrusionOk="0" h="144632" w="260839">
                <a:moveTo>
                  <a:pt x="0" y="39062"/>
                </a:moveTo>
                <a:cubicBezTo>
                  <a:pt x="22955" y="33215"/>
                  <a:pt x="94255" y="-13615"/>
                  <a:pt x="137728" y="3980"/>
                </a:cubicBezTo>
                <a:cubicBezTo>
                  <a:pt x="181201" y="21575"/>
                  <a:pt x="240321" y="121190"/>
                  <a:pt x="260839" y="14463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6" name="Google Shape;416;p34"/>
          <p:cNvSpPr/>
          <p:nvPr/>
        </p:nvSpPr>
        <p:spPr>
          <a:xfrm>
            <a:off x="1452325" y="299909"/>
            <a:ext cx="6488525" cy="3431675"/>
          </a:xfrm>
          <a:custGeom>
            <a:rect b="b" l="l" r="r" t="t"/>
            <a:pathLst>
              <a:path extrusionOk="0" h="137267" w="259541">
                <a:moveTo>
                  <a:pt x="259541" y="137267"/>
                </a:moveTo>
                <a:cubicBezTo>
                  <a:pt x="238210" y="115070"/>
                  <a:pt x="174814" y="21195"/>
                  <a:pt x="131557" y="4087"/>
                </a:cubicBezTo>
                <a:cubicBezTo>
                  <a:pt x="88300" y="-13021"/>
                  <a:pt x="21926" y="29532"/>
                  <a:pt x="0" y="3462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417" name="Google Shape;417;p34"/>
          <p:cNvSpPr/>
          <p:nvPr/>
        </p:nvSpPr>
        <p:spPr>
          <a:xfrm>
            <a:off x="1452325" y="957175"/>
            <a:ext cx="371400" cy="340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1302075" y="2281513"/>
            <a:ext cx="6789000" cy="64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Very Expensive and </a:t>
            </a:r>
            <a:r>
              <a:rPr b="1" lang="en" sz="3000"/>
              <a:t>Inefficient</a:t>
            </a:r>
            <a:r>
              <a:rPr b="1" lang="en" sz="3000"/>
              <a:t>     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" y="215913"/>
            <a:ext cx="9056949" cy="48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5"/>
          <p:cNvSpPr/>
          <p:nvPr/>
        </p:nvSpPr>
        <p:spPr>
          <a:xfrm>
            <a:off x="1783975" y="742000"/>
            <a:ext cx="2428100" cy="947578"/>
          </a:xfrm>
          <a:custGeom>
            <a:rect b="b" l="l" r="r" t="t"/>
            <a:pathLst>
              <a:path extrusionOk="0" h="30058" w="97124">
                <a:moveTo>
                  <a:pt x="0" y="12193"/>
                </a:moveTo>
                <a:cubicBezTo>
                  <a:pt x="10016" y="10244"/>
                  <a:pt x="43906" y="-2478"/>
                  <a:pt x="60093" y="499"/>
                </a:cubicBezTo>
                <a:cubicBezTo>
                  <a:pt x="76280" y="3477"/>
                  <a:pt x="90952" y="25132"/>
                  <a:pt x="97124" y="30058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5" name="Google Shape;425;p35"/>
          <p:cNvSpPr/>
          <p:nvPr/>
        </p:nvSpPr>
        <p:spPr>
          <a:xfrm>
            <a:off x="4212075" y="932051"/>
            <a:ext cx="1041280" cy="757501"/>
          </a:xfrm>
          <a:custGeom>
            <a:rect b="b" l="l" r="r" t="t"/>
            <a:pathLst>
              <a:path extrusionOk="0" h="26141" w="43591">
                <a:moveTo>
                  <a:pt x="0" y="24197"/>
                </a:moveTo>
                <a:cubicBezTo>
                  <a:pt x="4952" y="20171"/>
                  <a:pt x="22444" y="-283"/>
                  <a:pt x="29709" y="41"/>
                </a:cubicBezTo>
                <a:cubicBezTo>
                  <a:pt x="36974" y="365"/>
                  <a:pt x="41277" y="21791"/>
                  <a:pt x="43591" y="26141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6" name="Google Shape;426;p35"/>
          <p:cNvSpPr/>
          <p:nvPr/>
        </p:nvSpPr>
        <p:spPr>
          <a:xfrm>
            <a:off x="4749300" y="1689550"/>
            <a:ext cx="504071" cy="804321"/>
          </a:xfrm>
          <a:custGeom>
            <a:rect b="b" l="l" r="r" t="t"/>
            <a:pathLst>
              <a:path extrusionOk="0" h="33319" w="21553">
                <a:moveTo>
                  <a:pt x="21553" y="0"/>
                </a:moveTo>
                <a:cubicBezTo>
                  <a:pt x="17990" y="1296"/>
                  <a:pt x="1562" y="2222"/>
                  <a:pt x="174" y="7775"/>
                </a:cubicBezTo>
                <a:cubicBezTo>
                  <a:pt x="-1214" y="13328"/>
                  <a:pt x="11048" y="29062"/>
                  <a:pt x="13223" y="33319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7" name="Google Shape;427;p35"/>
          <p:cNvSpPr/>
          <p:nvPr/>
        </p:nvSpPr>
        <p:spPr>
          <a:xfrm>
            <a:off x="5086825" y="967831"/>
            <a:ext cx="1943550" cy="1532950"/>
          </a:xfrm>
          <a:custGeom>
            <a:rect b="b" l="l" r="r" t="t"/>
            <a:pathLst>
              <a:path extrusionOk="0" h="61318" w="77742">
                <a:moveTo>
                  <a:pt x="0" y="61318"/>
                </a:moveTo>
                <a:cubicBezTo>
                  <a:pt x="8931" y="51184"/>
                  <a:pt x="40630" y="5278"/>
                  <a:pt x="53587" y="512"/>
                </a:cubicBezTo>
                <a:cubicBezTo>
                  <a:pt x="66544" y="-4254"/>
                  <a:pt x="73716" y="27352"/>
                  <a:pt x="77742" y="32720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8" name="Google Shape;428;p35"/>
          <p:cNvSpPr/>
          <p:nvPr/>
        </p:nvSpPr>
        <p:spPr>
          <a:xfrm>
            <a:off x="7058150" y="1785825"/>
            <a:ext cx="1166450" cy="1936625"/>
          </a:xfrm>
          <a:custGeom>
            <a:rect b="b" l="l" r="r" t="t"/>
            <a:pathLst>
              <a:path extrusionOk="0" h="77465" w="46658">
                <a:moveTo>
                  <a:pt x="0" y="0"/>
                </a:moveTo>
                <a:cubicBezTo>
                  <a:pt x="7497" y="3563"/>
                  <a:pt x="38872" y="8468"/>
                  <a:pt x="44980" y="21379"/>
                </a:cubicBezTo>
                <a:cubicBezTo>
                  <a:pt x="51088" y="34290"/>
                  <a:pt x="38038" y="68117"/>
                  <a:pt x="36650" y="77465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9" name="Google Shape;429;p35"/>
          <p:cNvSpPr/>
          <p:nvPr/>
        </p:nvSpPr>
        <p:spPr>
          <a:xfrm>
            <a:off x="4941050" y="2543737"/>
            <a:ext cx="3012525" cy="1185675"/>
          </a:xfrm>
          <a:custGeom>
            <a:rect b="b" l="l" r="r" t="t"/>
            <a:pathLst>
              <a:path extrusionOk="0" h="47427" w="120501">
                <a:moveTo>
                  <a:pt x="120501" y="47427"/>
                </a:moveTo>
                <a:cubicBezTo>
                  <a:pt x="109210" y="39653"/>
                  <a:pt x="72838" y="5594"/>
                  <a:pt x="52754" y="781"/>
                </a:cubicBezTo>
                <a:cubicBezTo>
                  <a:pt x="32671" y="-4032"/>
                  <a:pt x="8792" y="15589"/>
                  <a:pt x="0" y="18551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0" name="Google Shape;430;p35"/>
          <p:cNvSpPr/>
          <p:nvPr/>
        </p:nvSpPr>
        <p:spPr>
          <a:xfrm>
            <a:off x="3552800" y="220312"/>
            <a:ext cx="1353550" cy="2801075"/>
          </a:xfrm>
          <a:custGeom>
            <a:rect b="b" l="l" r="r" t="t"/>
            <a:pathLst>
              <a:path extrusionOk="0" h="112043" w="54142">
                <a:moveTo>
                  <a:pt x="54142" y="112043"/>
                </a:moveTo>
                <a:cubicBezTo>
                  <a:pt x="52846" y="94227"/>
                  <a:pt x="55392" y="20973"/>
                  <a:pt x="46368" y="5147"/>
                </a:cubicBezTo>
                <a:cubicBezTo>
                  <a:pt x="37344" y="-10679"/>
                  <a:pt x="7728" y="15096"/>
                  <a:pt x="0" y="17086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1" name="Google Shape;431;p35"/>
          <p:cNvSpPr/>
          <p:nvPr/>
        </p:nvSpPr>
        <p:spPr>
          <a:xfrm>
            <a:off x="1456931" y="247837"/>
            <a:ext cx="2026450" cy="878575"/>
          </a:xfrm>
          <a:custGeom>
            <a:rect b="b" l="l" r="r" t="t"/>
            <a:pathLst>
              <a:path extrusionOk="0" h="35143" w="81058">
                <a:moveTo>
                  <a:pt x="81058" y="15985"/>
                </a:moveTo>
                <a:cubicBezTo>
                  <a:pt x="68656" y="13394"/>
                  <a:pt x="19605" y="-2756"/>
                  <a:pt x="6648" y="437"/>
                </a:cubicBezTo>
                <a:cubicBezTo>
                  <a:pt x="-6309" y="3630"/>
                  <a:pt x="3871" y="29359"/>
                  <a:pt x="3316" y="35143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32" name="Google Shape;432;p35"/>
          <p:cNvSpPr txBox="1"/>
          <p:nvPr/>
        </p:nvSpPr>
        <p:spPr>
          <a:xfrm>
            <a:off x="1302075" y="2281513"/>
            <a:ext cx="6789000" cy="64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Less</a:t>
            </a:r>
            <a:r>
              <a:rPr b="1" lang="en" sz="3000"/>
              <a:t> Expensive and More Efficient     </a:t>
            </a:r>
            <a:endParaRPr b="1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36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Implementation of </a:t>
            </a: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Multi-Destination Dijkstra’s</a:t>
            </a:r>
            <a:endParaRPr b="1" sz="27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339575" y="1609800"/>
            <a:ext cx="2357400" cy="2076000"/>
          </a:xfrm>
          <a:prstGeom prst="rect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Multiple calls made to path traceback and compute travel time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3374825" y="1609800"/>
            <a:ext cx="2357400" cy="2076000"/>
          </a:xfrm>
          <a:prstGeom prst="rect">
            <a:avLst/>
          </a:prstGeom>
          <a:noFill/>
          <a:ln cap="flat" cmpd="sng" w="762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Store results returned by function into global 2D map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6410075" y="1609800"/>
            <a:ext cx="2357400" cy="2076000"/>
          </a:xfrm>
          <a:prstGeom prst="rect">
            <a:avLst/>
          </a:prstGeom>
          <a:noFill/>
          <a:ln cap="flat" cmpd="sng" w="762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Allows for O(1) access to this information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43" name="Google Shape;443;p36"/>
          <p:cNvCxnSpPr>
            <a:endCxn id="441" idx="1"/>
          </p:cNvCxnSpPr>
          <p:nvPr/>
        </p:nvCxnSpPr>
        <p:spPr>
          <a:xfrm>
            <a:off x="2718125" y="2634600"/>
            <a:ext cx="656700" cy="1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6"/>
          <p:cNvCxnSpPr/>
          <p:nvPr/>
        </p:nvCxnSpPr>
        <p:spPr>
          <a:xfrm>
            <a:off x="5742800" y="2641200"/>
            <a:ext cx="656700" cy="1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0" name="Google Shape;4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20">
                <a:latin typeface="Georgia"/>
                <a:ea typeface="Georgia"/>
                <a:cs typeface="Georgia"/>
                <a:sym typeface="Georgia"/>
              </a:rPr>
              <a:t>Multithreading = More Time!</a:t>
            </a:r>
            <a:endParaRPr b="1" sz="27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68650" y="1195838"/>
            <a:ext cx="3412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Multithreading made our computations almost 4x faster!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Fast computation indicates good responsiveness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Gives us more time to perform perturbation and improve Quality of Results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50" y="1237850"/>
            <a:ext cx="5539699" cy="34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9" name="Google Shape;4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38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Swap Perturbation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872225" y="994325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2589250" y="994325"/>
            <a:ext cx="782400" cy="710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4180800" y="994325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8"/>
          <p:cNvSpPr/>
          <p:nvPr/>
        </p:nvSpPr>
        <p:spPr>
          <a:xfrm>
            <a:off x="5772350" y="994325"/>
            <a:ext cx="782400" cy="71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"/>
          <p:cNvSpPr/>
          <p:nvPr/>
        </p:nvSpPr>
        <p:spPr>
          <a:xfrm>
            <a:off x="7407650" y="994325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8"/>
          <p:cNvSpPr/>
          <p:nvPr/>
        </p:nvSpPr>
        <p:spPr>
          <a:xfrm rot="5400000">
            <a:off x="4248300" y="2041938"/>
            <a:ext cx="6474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872213" y="2810850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8"/>
          <p:cNvSpPr/>
          <p:nvPr/>
        </p:nvSpPr>
        <p:spPr>
          <a:xfrm>
            <a:off x="5794213" y="2817600"/>
            <a:ext cx="782400" cy="710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"/>
          <p:cNvSpPr/>
          <p:nvPr/>
        </p:nvSpPr>
        <p:spPr>
          <a:xfrm>
            <a:off x="4180788" y="2810850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2589238" y="2810850"/>
            <a:ext cx="782400" cy="71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/>
          <p:nvPr/>
        </p:nvSpPr>
        <p:spPr>
          <a:xfrm>
            <a:off x="7407638" y="2810850"/>
            <a:ext cx="782400" cy="7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38"/>
          <p:cNvCxnSpPr>
            <a:endCxn id="462" idx="2"/>
          </p:cNvCxnSpPr>
          <p:nvPr/>
        </p:nvCxnSpPr>
        <p:spPr>
          <a:xfrm flipH="1" rot="10800000">
            <a:off x="1663450" y="1349525"/>
            <a:ext cx="925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38"/>
          <p:cNvCxnSpPr>
            <a:endCxn id="463" idx="2"/>
          </p:cNvCxnSpPr>
          <p:nvPr/>
        </p:nvCxnSpPr>
        <p:spPr>
          <a:xfrm>
            <a:off x="3390000" y="1336025"/>
            <a:ext cx="790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38"/>
          <p:cNvCxnSpPr>
            <a:endCxn id="464" idx="2"/>
          </p:cNvCxnSpPr>
          <p:nvPr/>
        </p:nvCxnSpPr>
        <p:spPr>
          <a:xfrm>
            <a:off x="4981550" y="1345025"/>
            <a:ext cx="790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38"/>
          <p:cNvCxnSpPr>
            <a:endCxn id="465" idx="2"/>
          </p:cNvCxnSpPr>
          <p:nvPr/>
        </p:nvCxnSpPr>
        <p:spPr>
          <a:xfrm flipH="1" rot="10800000">
            <a:off x="6564350" y="1349525"/>
            <a:ext cx="8433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38"/>
          <p:cNvCxnSpPr>
            <a:endCxn id="470" idx="2"/>
          </p:cNvCxnSpPr>
          <p:nvPr/>
        </p:nvCxnSpPr>
        <p:spPr>
          <a:xfrm flipH="1" rot="10800000">
            <a:off x="1663438" y="3166050"/>
            <a:ext cx="925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38"/>
          <p:cNvCxnSpPr>
            <a:stCxn id="470" idx="6"/>
            <a:endCxn id="469" idx="2"/>
          </p:cNvCxnSpPr>
          <p:nvPr/>
        </p:nvCxnSpPr>
        <p:spPr>
          <a:xfrm>
            <a:off x="3371638" y="3166050"/>
            <a:ext cx="8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38"/>
          <p:cNvCxnSpPr>
            <a:endCxn id="468" idx="2"/>
          </p:cNvCxnSpPr>
          <p:nvPr/>
        </p:nvCxnSpPr>
        <p:spPr>
          <a:xfrm flipH="1" rot="10800000">
            <a:off x="4990513" y="3172800"/>
            <a:ext cx="8037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8"/>
          <p:cNvCxnSpPr>
            <a:endCxn id="471" idx="2"/>
          </p:cNvCxnSpPr>
          <p:nvPr/>
        </p:nvCxnSpPr>
        <p:spPr>
          <a:xfrm flipH="1" rot="10800000">
            <a:off x="6600338" y="3166050"/>
            <a:ext cx="8073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8"/>
          <p:cNvSpPr txBox="1"/>
          <p:nvPr/>
        </p:nvSpPr>
        <p:spPr>
          <a:xfrm>
            <a:off x="350700" y="3939925"/>
            <a:ext cx="8398500" cy="104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➢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Check if swap makes travel time shorter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➢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Check if swap is legal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➢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Keep track of time and keep swapping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1" name="Google Shape;4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650" y="4000375"/>
            <a:ext cx="925800" cy="9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39"/>
          <p:cNvCxnSpPr/>
          <p:nvPr/>
        </p:nvCxnSpPr>
        <p:spPr>
          <a:xfrm flipH="1" rot="10800000">
            <a:off x="-3150" y="2481250"/>
            <a:ext cx="9150300" cy="19200"/>
          </a:xfrm>
          <a:prstGeom prst="straightConnector1">
            <a:avLst/>
          </a:prstGeom>
          <a:noFill/>
          <a:ln cap="flat" cmpd="sng" w="76200">
            <a:solidFill>
              <a:srgbClr val="F1CC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39"/>
          <p:cNvSpPr txBox="1"/>
          <p:nvPr>
            <p:ph type="title"/>
          </p:nvPr>
        </p:nvSpPr>
        <p:spPr>
          <a:xfrm>
            <a:off x="0" y="23682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Google Shape;488;p39"/>
          <p:cNvSpPr txBox="1"/>
          <p:nvPr/>
        </p:nvSpPr>
        <p:spPr>
          <a:xfrm>
            <a:off x="714375" y="1795825"/>
            <a:ext cx="4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1"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89" name="Google Shape;489;p39"/>
          <p:cNvGrpSpPr/>
          <p:nvPr/>
        </p:nvGrpSpPr>
        <p:grpSpPr>
          <a:xfrm>
            <a:off x="2921050" y="1733338"/>
            <a:ext cx="2296456" cy="1807983"/>
            <a:chOff x="1678893" y="1744074"/>
            <a:chExt cx="1624200" cy="1489155"/>
          </a:xfrm>
        </p:grpSpPr>
        <p:sp>
          <p:nvSpPr>
            <p:cNvPr id="490" name="Google Shape;490;p3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3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Single Destination Algorithms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93" name="Google Shape;493;p39"/>
          <p:cNvSpPr txBox="1"/>
          <p:nvPr/>
        </p:nvSpPr>
        <p:spPr>
          <a:xfrm>
            <a:off x="-399825" y="2539375"/>
            <a:ext cx="2700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Dark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Mode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1137075" y="1795823"/>
            <a:ext cx="2296456" cy="1742548"/>
            <a:chOff x="3291429" y="2117746"/>
            <a:chExt cx="1624200" cy="1337438"/>
          </a:xfrm>
        </p:grpSpPr>
        <p:sp>
          <p:nvSpPr>
            <p:cNvPr id="496" name="Google Shape;496;p39"/>
            <p:cNvSpPr/>
            <p:nvPr/>
          </p:nvSpPr>
          <p:spPr>
            <a:xfrm rot="-1789476">
              <a:off x="4013665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 txBox="1"/>
            <p:nvPr/>
          </p:nvSpPr>
          <p:spPr>
            <a:xfrm>
              <a:off x="3291429" y="2117746"/>
              <a:ext cx="1624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8" name="Google Shape;498;p39"/>
            <p:cNvSpPr txBox="1"/>
            <p:nvPr/>
          </p:nvSpPr>
          <p:spPr>
            <a:xfrm>
              <a:off x="3300146" y="2713284"/>
              <a:ext cx="16068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Find/Help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Button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99" name="Google Shape;499;p39"/>
          <p:cNvSpPr/>
          <p:nvPr/>
        </p:nvSpPr>
        <p:spPr>
          <a:xfrm rot="-1672632">
            <a:off x="839003" y="2424930"/>
            <a:ext cx="222637" cy="21369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500" name="Google Shape;500;p39"/>
          <p:cNvGrpSpPr/>
          <p:nvPr/>
        </p:nvGrpSpPr>
        <p:grpSpPr>
          <a:xfrm>
            <a:off x="5167400" y="1733333"/>
            <a:ext cx="2616638" cy="1897640"/>
            <a:chOff x="1678901" y="1744074"/>
            <a:chExt cx="1687500" cy="1563001"/>
          </a:xfrm>
        </p:grpSpPr>
        <p:sp>
          <p:nvSpPr>
            <p:cNvPr id="501" name="Google Shape;501;p3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4</a:t>
              </a:r>
              <a:endParaRPr b="1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2" name="Google Shape;502;p39"/>
            <p:cNvSpPr txBox="1"/>
            <p:nvPr/>
          </p:nvSpPr>
          <p:spPr>
            <a:xfrm>
              <a:off x="1678901" y="2407975"/>
              <a:ext cx="1687500" cy="8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666666"/>
                  </a:solidFill>
                  <a:latin typeface="Georgia"/>
                  <a:ea typeface="Georgia"/>
                  <a:cs typeface="Georgia"/>
                  <a:sym typeface="Georgia"/>
                </a:rPr>
                <a:t>Multiple Destination Algorithms</a:t>
              </a:r>
              <a:endParaRPr b="1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503" name="Google Shape;503;p39"/>
          <p:cNvGrpSpPr/>
          <p:nvPr/>
        </p:nvGrpSpPr>
        <p:grpSpPr>
          <a:xfrm>
            <a:off x="7290428" y="1738460"/>
            <a:ext cx="2148329" cy="1807983"/>
            <a:chOff x="1678893" y="1744074"/>
            <a:chExt cx="1624200" cy="1489155"/>
          </a:xfrm>
        </p:grpSpPr>
        <p:sp>
          <p:nvSpPr>
            <p:cNvPr id="504" name="Google Shape;504;p3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5</a:t>
              </a:r>
              <a:endParaRPr b="1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506" name="Google Shape;506;p39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Pitch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07" name="Google Shape;507;p39"/>
          <p:cNvSpPr/>
          <p:nvPr/>
        </p:nvSpPr>
        <p:spPr>
          <a:xfrm rot="-1572877">
            <a:off x="6321134" y="2389294"/>
            <a:ext cx="219362" cy="20310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3" name="Google Shape;51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40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Donating clothes is </a:t>
            </a: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inconvenient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275"/>
            <a:ext cx="3911576" cy="23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525" y="849275"/>
            <a:ext cx="5718475" cy="321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09525"/>
            <a:ext cx="3761726" cy="2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713" y="1402975"/>
            <a:ext cx="5382298" cy="356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1"/>
          <p:cNvPicPr preferRelativeResize="0"/>
          <p:nvPr/>
        </p:nvPicPr>
        <p:blipFill rotWithShape="1">
          <a:blip r:embed="rId3">
            <a:alphaModFix/>
          </a:blip>
          <a:srcRect b="764" l="0" r="764" t="0"/>
          <a:stretch/>
        </p:blipFill>
        <p:spPr>
          <a:xfrm>
            <a:off x="-1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1"/>
          <p:cNvSpPr txBox="1"/>
          <p:nvPr/>
        </p:nvSpPr>
        <p:spPr>
          <a:xfrm>
            <a:off x="2166664" y="1463313"/>
            <a:ext cx="4251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1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LOC</a:t>
            </a:r>
            <a:r>
              <a:rPr b="1" lang="en" sz="150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150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25" name="Google Shape;5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725" y="0"/>
            <a:ext cx="841025" cy="8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25" y="673375"/>
            <a:ext cx="1074426" cy="10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 txBox="1"/>
          <p:nvPr/>
        </p:nvSpPr>
        <p:spPr>
          <a:xfrm>
            <a:off x="919525" y="4337925"/>
            <a:ext cx="700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D966"/>
                </a:highlight>
                <a:latin typeface="Verdana"/>
                <a:ea typeface="Verdana"/>
                <a:cs typeface="Verdana"/>
                <a:sym typeface="Verdana"/>
              </a:rPr>
              <a:t>A GIS that makes clothing donation simple</a:t>
            </a:r>
            <a:endParaRPr sz="2400">
              <a:highlight>
                <a:srgbClr val="FFD966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8" name="Google Shape;5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41"/>
          <p:cNvSpPr txBox="1"/>
          <p:nvPr/>
        </p:nvSpPr>
        <p:spPr>
          <a:xfrm>
            <a:off x="2090464" y="-521562"/>
            <a:ext cx="4251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6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DON</a:t>
            </a:r>
            <a:r>
              <a:rPr b="1" lang="en" sz="150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150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30" name="Google Shape;5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725" y="2038350"/>
            <a:ext cx="841025" cy="8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25" y="2746450"/>
            <a:ext cx="1074426" cy="10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2296664" y="1381088"/>
            <a:ext cx="425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using</a:t>
            </a:r>
            <a:endParaRPr b="1" sz="41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37511" r="0" t="1361"/>
          <a:stretch/>
        </p:blipFill>
        <p:spPr>
          <a:xfrm>
            <a:off x="1015524" y="1166100"/>
            <a:ext cx="2482100" cy="34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Dark Mode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88275" y="1288225"/>
            <a:ext cx="41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❏"/>
            </a:pP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Great aesthetics = 100% extra cool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988275" y="1982025"/>
            <a:ext cx="41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❏"/>
            </a:pP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Increase in popularity since 2019 [1]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77400" y="2675825"/>
            <a:ext cx="41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❏"/>
            </a:pP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Color contrast and theme developed using shades of grey [2]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454775" y="3544975"/>
            <a:ext cx="3178200" cy="121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980375" y="3936175"/>
            <a:ext cx="26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365D1"/>
                </a:solidFill>
                <a:latin typeface="Verdana"/>
                <a:ea typeface="Verdana"/>
                <a:cs typeface="Verdana"/>
                <a:sym typeface="Verdana"/>
              </a:rPr>
              <a:t>ZOOMED OUT</a:t>
            </a:r>
            <a:endParaRPr b="1" sz="1600">
              <a:solidFill>
                <a:srgbClr val="D365D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36208" r="0" t="0"/>
          <a:stretch/>
        </p:blipFill>
        <p:spPr>
          <a:xfrm>
            <a:off x="1015525" y="1156575"/>
            <a:ext cx="2533824" cy="34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980375" y="3963650"/>
            <a:ext cx="26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365D1"/>
                </a:solidFill>
                <a:latin typeface="Verdana"/>
                <a:ea typeface="Verdana"/>
                <a:cs typeface="Verdana"/>
                <a:sym typeface="Verdana"/>
              </a:rPr>
              <a:t>ZOOMED IN</a:t>
            </a:r>
            <a:endParaRPr b="1" sz="1600">
              <a:solidFill>
                <a:srgbClr val="D365D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6" name="Google Shape;106;p15"/>
          <p:cNvGrpSpPr/>
          <p:nvPr/>
        </p:nvGrpSpPr>
        <p:grpSpPr>
          <a:xfrm>
            <a:off x="951925" y="780625"/>
            <a:ext cx="2611801" cy="4212479"/>
            <a:chOff x="2547150" y="238125"/>
            <a:chExt cx="2525675" cy="5238750"/>
          </a:xfrm>
        </p:grpSpPr>
        <p:sp>
          <p:nvSpPr>
            <p:cNvPr id="107" name="Google Shape;107;p1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3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3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3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3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5"/>
          <p:cNvSpPr/>
          <p:nvPr/>
        </p:nvSpPr>
        <p:spPr>
          <a:xfrm>
            <a:off x="1940650" y="946800"/>
            <a:ext cx="71700" cy="657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2125100" y="949725"/>
            <a:ext cx="263400" cy="65700"/>
          </a:xfrm>
          <a:prstGeom prst="roundRect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125100" y="4663225"/>
            <a:ext cx="210600" cy="21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8" name="Google Shape;5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42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What's</a:t>
            </a: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 already out there?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50" y="1166050"/>
            <a:ext cx="6318275" cy="35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300" y="811462"/>
            <a:ext cx="5625399" cy="4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425" y="811463"/>
            <a:ext cx="7343160" cy="426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8" name="Google Shape;54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43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What are we doing?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294350" y="1071700"/>
            <a:ext cx="3523200" cy="3648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 txBox="1"/>
          <p:nvPr/>
        </p:nvSpPr>
        <p:spPr>
          <a:xfrm>
            <a:off x="441650" y="2713225"/>
            <a:ext cx="3228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A* Algorithm to find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closest donation box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Multi destination Dijkstra to find multiple boxes locations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75" y="1233925"/>
            <a:ext cx="1173275" cy="1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/>
          <p:nvPr/>
        </p:nvSpPr>
        <p:spPr>
          <a:xfrm>
            <a:off x="5176500" y="1071700"/>
            <a:ext cx="3523200" cy="3648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 txBox="1"/>
          <p:nvPr/>
        </p:nvSpPr>
        <p:spPr>
          <a:xfrm>
            <a:off x="5323800" y="2713225"/>
            <a:ext cx="3228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Use open data sources and libCurl API library to access information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Attach sensors in box which can update if box is full or not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475" y="1090750"/>
            <a:ext cx="1459625" cy="14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1" name="Google Shape;5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44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3" name="Google Shape;563;p44"/>
          <p:cNvPicPr preferRelativeResize="0"/>
          <p:nvPr/>
        </p:nvPicPr>
        <p:blipFill rotWithShape="1">
          <a:blip r:embed="rId3">
            <a:alphaModFix/>
          </a:blip>
          <a:srcRect b="0" l="0" r="7595" t="0"/>
          <a:stretch/>
        </p:blipFill>
        <p:spPr>
          <a:xfrm>
            <a:off x="1004125" y="826125"/>
            <a:ext cx="7135759" cy="4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400" y="36881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525" y="27446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425" y="34663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925" y="40347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4"/>
          <p:cNvSpPr/>
          <p:nvPr/>
        </p:nvSpPr>
        <p:spPr>
          <a:xfrm>
            <a:off x="5393025" y="3375725"/>
            <a:ext cx="276900" cy="2676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5450325" y="3429575"/>
            <a:ext cx="162300" cy="159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"/>
          <p:cNvSpPr txBox="1"/>
          <p:nvPr/>
        </p:nvSpPr>
        <p:spPr>
          <a:xfrm>
            <a:off x="1307025" y="865100"/>
            <a:ext cx="15702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Clothing donation box near me</a:t>
            </a:r>
            <a:endParaRPr sz="800"/>
          </a:p>
        </p:txBody>
      </p:sp>
      <p:sp>
        <p:nvSpPr>
          <p:cNvPr id="571" name="Google Shape;571;p44"/>
          <p:cNvSpPr/>
          <p:nvPr/>
        </p:nvSpPr>
        <p:spPr>
          <a:xfrm rot="-2349">
            <a:off x="3131450" y="923162"/>
            <a:ext cx="878100" cy="191700"/>
          </a:xfrm>
          <a:prstGeom prst="leftArrow">
            <a:avLst>
              <a:gd fmla="val 14380" name="adj1"/>
              <a:gd fmla="val 5216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4"/>
          <p:cNvSpPr txBox="1"/>
          <p:nvPr/>
        </p:nvSpPr>
        <p:spPr>
          <a:xfrm>
            <a:off x="4112575" y="818900"/>
            <a:ext cx="16173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bar</a:t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 rot="-6813660">
            <a:off x="3659051" y="3151345"/>
            <a:ext cx="878103" cy="191843"/>
          </a:xfrm>
          <a:prstGeom prst="leftArrow">
            <a:avLst>
              <a:gd fmla="val 14380" name="adj1"/>
              <a:gd fmla="val 5216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"/>
          <p:cNvSpPr txBox="1"/>
          <p:nvPr/>
        </p:nvSpPr>
        <p:spPr>
          <a:xfrm>
            <a:off x="2671375" y="2371650"/>
            <a:ext cx="16173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location</a:t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 rot="-6813660">
            <a:off x="4910176" y="2845545"/>
            <a:ext cx="878103" cy="191843"/>
          </a:xfrm>
          <a:prstGeom prst="leftArrow">
            <a:avLst>
              <a:gd fmla="val 14380" name="adj1"/>
              <a:gd fmla="val 5216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4"/>
          <p:cNvSpPr txBox="1"/>
          <p:nvPr/>
        </p:nvSpPr>
        <p:spPr>
          <a:xfrm>
            <a:off x="4361500" y="2053163"/>
            <a:ext cx="16173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r>
              <a:rPr lang="en"/>
              <a:t> location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5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2" name="Google Shape;58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4" name="Google Shape;584;p45"/>
          <p:cNvPicPr preferRelativeResize="0"/>
          <p:nvPr/>
        </p:nvPicPr>
        <p:blipFill rotWithShape="1">
          <a:blip r:embed="rId3">
            <a:alphaModFix/>
          </a:blip>
          <a:srcRect b="0" l="0" r="7595" t="0"/>
          <a:stretch/>
        </p:blipFill>
        <p:spPr>
          <a:xfrm>
            <a:off x="1004125" y="826125"/>
            <a:ext cx="7135759" cy="4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400" y="36881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525" y="27446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425" y="34663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925" y="40347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5"/>
          <p:cNvSpPr/>
          <p:nvPr/>
        </p:nvSpPr>
        <p:spPr>
          <a:xfrm>
            <a:off x="5393025" y="3375725"/>
            <a:ext cx="276900" cy="2676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5450325" y="3429575"/>
            <a:ext cx="162300" cy="159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1307025" y="865100"/>
            <a:ext cx="15702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Clothing donation box near me</a:t>
            </a:r>
            <a:endParaRPr sz="800"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625" y="4081725"/>
            <a:ext cx="483150" cy="4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5"/>
          <p:cNvSpPr/>
          <p:nvPr/>
        </p:nvSpPr>
        <p:spPr>
          <a:xfrm>
            <a:off x="1004125" y="3688125"/>
            <a:ext cx="2035800" cy="135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 txBox="1"/>
          <p:nvPr/>
        </p:nvSpPr>
        <p:spPr>
          <a:xfrm>
            <a:off x="1004125" y="3781725"/>
            <a:ext cx="20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Charity: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Canada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Capacity: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</a:t>
            </a:r>
            <a:endParaRPr/>
          </a:p>
        </p:txBody>
      </p:sp>
      <p:sp>
        <p:nvSpPr>
          <p:cNvPr id="595" name="Google Shape;595;p45"/>
          <p:cNvSpPr txBox="1"/>
          <p:nvPr/>
        </p:nvSpPr>
        <p:spPr>
          <a:xfrm>
            <a:off x="2211925" y="4428300"/>
            <a:ext cx="828000" cy="6156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ROUTE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1" name="Google Shape;60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46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3" name="Google Shape;603;p46"/>
          <p:cNvPicPr preferRelativeResize="0"/>
          <p:nvPr/>
        </p:nvPicPr>
        <p:blipFill rotWithShape="1">
          <a:blip r:embed="rId3">
            <a:alphaModFix/>
          </a:blip>
          <a:srcRect b="0" l="0" r="7595" t="0"/>
          <a:stretch/>
        </p:blipFill>
        <p:spPr>
          <a:xfrm>
            <a:off x="1004125" y="826125"/>
            <a:ext cx="7135759" cy="4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400" y="36881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525" y="27446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425" y="34663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925" y="40347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6"/>
          <p:cNvSpPr/>
          <p:nvPr/>
        </p:nvSpPr>
        <p:spPr>
          <a:xfrm>
            <a:off x="5393025" y="3375725"/>
            <a:ext cx="276900" cy="2676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5450325" y="3429575"/>
            <a:ext cx="162300" cy="159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 txBox="1"/>
          <p:nvPr/>
        </p:nvSpPr>
        <p:spPr>
          <a:xfrm>
            <a:off x="1307025" y="865100"/>
            <a:ext cx="15702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Clothing donation box near me</a:t>
            </a:r>
            <a:endParaRPr sz="800"/>
          </a:p>
        </p:txBody>
      </p:sp>
      <p:pic>
        <p:nvPicPr>
          <p:cNvPr id="611" name="Google Shape;61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638" y="3859950"/>
            <a:ext cx="483150" cy="4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6"/>
          <p:cNvSpPr/>
          <p:nvPr/>
        </p:nvSpPr>
        <p:spPr>
          <a:xfrm>
            <a:off x="1004125" y="3688125"/>
            <a:ext cx="2035800" cy="135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 txBox="1"/>
          <p:nvPr/>
        </p:nvSpPr>
        <p:spPr>
          <a:xfrm>
            <a:off x="1004125" y="3781725"/>
            <a:ext cx="20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Charity: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Canada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Capacity: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Empty</a:t>
            </a:r>
            <a:endParaRPr/>
          </a:p>
        </p:txBody>
      </p:sp>
      <p:sp>
        <p:nvSpPr>
          <p:cNvPr id="614" name="Google Shape;614;p46"/>
          <p:cNvSpPr txBox="1"/>
          <p:nvPr/>
        </p:nvSpPr>
        <p:spPr>
          <a:xfrm>
            <a:off x="2211925" y="4428300"/>
            <a:ext cx="828000" cy="6156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ROUTE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47"/>
          <p:cNvPicPr preferRelativeResize="0"/>
          <p:nvPr/>
        </p:nvPicPr>
        <p:blipFill rotWithShape="1">
          <a:blip r:embed="rId3">
            <a:alphaModFix/>
          </a:blip>
          <a:srcRect b="764" l="0" r="764" t="0"/>
          <a:stretch/>
        </p:blipFill>
        <p:spPr>
          <a:xfrm>
            <a:off x="-14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7"/>
          <p:cNvPicPr preferRelativeResize="0"/>
          <p:nvPr/>
        </p:nvPicPr>
        <p:blipFill rotWithShape="1">
          <a:blip r:embed="rId4">
            <a:alphaModFix/>
          </a:blip>
          <a:srcRect b="16894" l="33489" r="10226" t="12329"/>
          <a:stretch/>
        </p:blipFill>
        <p:spPr>
          <a:xfrm>
            <a:off x="3224275" y="1659201"/>
            <a:ext cx="2720036" cy="213780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7"/>
          <p:cNvSpPr txBox="1"/>
          <p:nvPr/>
        </p:nvSpPr>
        <p:spPr>
          <a:xfrm>
            <a:off x="1693650" y="892125"/>
            <a:ext cx="575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D966"/>
                </a:highlight>
                <a:latin typeface="Verdana"/>
                <a:ea typeface="Verdana"/>
                <a:cs typeface="Verdana"/>
                <a:sym typeface="Verdana"/>
              </a:rPr>
              <a:t>A map for frequent drivers</a:t>
            </a:r>
            <a:endParaRPr sz="1700">
              <a:highlight>
                <a:srgbClr val="FFD966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2" name="Google Shape;62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929" y="231425"/>
            <a:ext cx="296466" cy="2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050" y="478720"/>
            <a:ext cx="370225" cy="36005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/>
          <p:nvPr/>
        </p:nvSpPr>
        <p:spPr>
          <a:xfrm>
            <a:off x="3859725" y="217875"/>
            <a:ext cx="11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LOC</a:t>
            </a:r>
            <a:endParaRPr b="1" sz="36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25" name="Google Shape;625;p47"/>
          <p:cNvPicPr preferRelativeResize="0"/>
          <p:nvPr/>
        </p:nvPicPr>
        <p:blipFill rotWithShape="1">
          <a:blip r:embed="rId7">
            <a:alphaModFix/>
          </a:blip>
          <a:srcRect b="0" l="0" r="586" t="0"/>
          <a:stretch/>
        </p:blipFill>
        <p:spPr>
          <a:xfrm>
            <a:off x="170073" y="1659200"/>
            <a:ext cx="2757574" cy="21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/>
          <p:nvPr/>
        </p:nvSpPr>
        <p:spPr>
          <a:xfrm>
            <a:off x="3217775" y="1659200"/>
            <a:ext cx="2733000" cy="21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7"/>
          <p:cNvSpPr txBox="1"/>
          <p:nvPr/>
        </p:nvSpPr>
        <p:spPr>
          <a:xfrm>
            <a:off x="3412025" y="4177725"/>
            <a:ext cx="231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1900"/>
          </a:p>
        </p:txBody>
      </p:sp>
      <p:sp>
        <p:nvSpPr>
          <p:cNvPr id="628" name="Google Shape;628;p47"/>
          <p:cNvSpPr/>
          <p:nvPr/>
        </p:nvSpPr>
        <p:spPr>
          <a:xfrm>
            <a:off x="170075" y="1659200"/>
            <a:ext cx="2757600" cy="213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47"/>
          <p:cNvPicPr preferRelativeResize="0"/>
          <p:nvPr/>
        </p:nvPicPr>
        <p:blipFill rotWithShape="1">
          <a:blip r:embed="rId8">
            <a:alphaModFix/>
          </a:blip>
          <a:srcRect b="0" l="22368" r="7598" t="0"/>
          <a:stretch/>
        </p:blipFill>
        <p:spPr>
          <a:xfrm>
            <a:off x="6240899" y="1659150"/>
            <a:ext cx="2733000" cy="21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7"/>
          <p:cNvSpPr/>
          <p:nvPr/>
        </p:nvSpPr>
        <p:spPr>
          <a:xfrm>
            <a:off x="6240900" y="1659250"/>
            <a:ext cx="2733000" cy="213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055" y="3105405"/>
            <a:ext cx="198898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47348" y="2628651"/>
            <a:ext cx="198898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5415" y="2993335"/>
            <a:ext cx="198898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8451" y="3280540"/>
            <a:ext cx="198898" cy="19889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7"/>
          <p:cNvSpPr/>
          <p:nvPr/>
        </p:nvSpPr>
        <p:spPr>
          <a:xfrm>
            <a:off x="7585840" y="2947540"/>
            <a:ext cx="139800" cy="135300"/>
          </a:xfrm>
          <a:prstGeom prst="ellipse">
            <a:avLst/>
          </a:prstGeom>
          <a:solidFill>
            <a:srgbClr val="4A86E8">
              <a:alpha val="5922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"/>
          <p:cNvSpPr/>
          <p:nvPr/>
        </p:nvSpPr>
        <p:spPr>
          <a:xfrm>
            <a:off x="7614796" y="2974752"/>
            <a:ext cx="81900" cy="80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8"/>
          <p:cNvSpPr txBox="1"/>
          <p:nvPr>
            <p:ph type="title"/>
          </p:nvPr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2" name="Google Shape;642;p48"/>
          <p:cNvSpPr txBox="1"/>
          <p:nvPr>
            <p:ph idx="1" type="body"/>
          </p:nvPr>
        </p:nvSpPr>
        <p:spPr>
          <a:xfrm>
            <a:off x="200650" y="1024775"/>
            <a:ext cx="88206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" sz="1000">
                <a:solidFill>
                  <a:srgbClr val="000000"/>
                </a:solidFill>
              </a:rPr>
              <a:t>Taylor, C. (2019, December 06). Why 2019 was the year of dark mode. Retrieved March 26, 2021, from </a:t>
            </a:r>
            <a:endParaRPr sz="10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https://mashable.com/article/dark-mode-apps-instagram-google-chrome-apple-ios13/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" sz="1000">
                <a:solidFill>
                  <a:srgbClr val="000000"/>
                </a:solidFill>
              </a:rPr>
              <a:t>A. Kulkarni, “Dark Mode UI: the definitive guide,” </a:t>
            </a:r>
            <a:r>
              <a:rPr i="1" lang="en" sz="1000">
                <a:solidFill>
                  <a:srgbClr val="000000"/>
                </a:solidFill>
              </a:rPr>
              <a:t>Medium</a:t>
            </a:r>
            <a:r>
              <a:rPr lang="en" sz="1000">
                <a:solidFill>
                  <a:srgbClr val="000000"/>
                </a:solidFill>
              </a:rPr>
              <a:t>, 29-Dec-2020. [Online]. Available: </a:t>
            </a:r>
            <a:endParaRPr sz="10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https://uxdesign.cc/dark-mode-ui-design-the-definitive-guide-part-1-color-53dcfaea5129. [Accessed: 26-Mar-2021]. 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" sz="1000">
                <a:solidFill>
                  <a:srgbClr val="000000"/>
                </a:solidFill>
              </a:rPr>
              <a:t>Q. Fottrell, “People spend most of their waking hours staring at screens,” </a:t>
            </a:r>
            <a:r>
              <a:rPr i="1" lang="en" sz="1000">
                <a:solidFill>
                  <a:srgbClr val="000000"/>
                </a:solidFill>
              </a:rPr>
              <a:t>MarketWatch</a:t>
            </a:r>
            <a:r>
              <a:rPr lang="en" sz="1000">
                <a:solidFill>
                  <a:srgbClr val="000000"/>
                </a:solidFill>
              </a:rPr>
              <a:t>, 04-Aug-2018. [Online]. Available: </a:t>
            </a:r>
            <a:endParaRPr sz="10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https://www.marketwatch.com/story/people-are-spending-most-of-their-waking-hours-staring-at-screens-2018-08-01. [Accessed: 26-Mar-2021]. 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" sz="1000">
                <a:solidFill>
                  <a:srgbClr val="000000"/>
                </a:solidFill>
              </a:rPr>
              <a:t>M. Heid, “Can Computers Really Cause Eye Problems,” </a:t>
            </a:r>
            <a:r>
              <a:rPr i="1" lang="en" sz="1000">
                <a:solidFill>
                  <a:srgbClr val="000000"/>
                </a:solidFill>
              </a:rPr>
              <a:t>Time</a:t>
            </a:r>
            <a:r>
              <a:rPr lang="en" sz="1000">
                <a:solidFill>
                  <a:srgbClr val="000000"/>
                </a:solidFill>
              </a:rPr>
              <a:t>, 03-Sep-2014. [Online]. Available: </a:t>
            </a:r>
            <a:endParaRPr sz="10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https://time.com/3257927/you-asked-can-computers-ruin-eyes/. [Accessed: 26-Mar-2021].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" sz="1000">
                <a:solidFill>
                  <a:srgbClr val="000000"/>
                </a:solidFill>
              </a:rPr>
              <a:t>R. W. Hamilton, R. T. Rust, and C. S. Dev, “Which Features Increase Customer Retention?,” </a:t>
            </a:r>
            <a:r>
              <a:rPr i="1" lang="en" sz="1000">
                <a:solidFill>
                  <a:srgbClr val="000000"/>
                </a:solidFill>
              </a:rPr>
              <a:t>MIT Sloan Management Review</a:t>
            </a:r>
            <a:r>
              <a:rPr lang="en" sz="1000">
                <a:solidFill>
                  <a:srgbClr val="000000"/>
                </a:solidFill>
              </a:rPr>
              <a:t>, 30-Nov-2016. </a:t>
            </a:r>
            <a:endParaRPr sz="10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[Online]. Available: https://sloanreview.mit.edu/article/which-features-increase-customer-retention/. [Accessed: 24-Mar-2021].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Brown, R. (n.d.). “The environmental crisis caused by TEXTILE WASTE”. [Online]. Available:</a:t>
            </a:r>
            <a:endParaRPr sz="1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https://www.roadrunnerwm.com/blog/textile-waste-environmental-crisis</a:t>
            </a:r>
            <a:r>
              <a:rPr lang="en" sz="1000">
                <a:solidFill>
                  <a:srgbClr val="000000"/>
                </a:solidFill>
              </a:rPr>
              <a:t> [</a:t>
            </a:r>
            <a:r>
              <a:rPr lang="en" sz="1000">
                <a:solidFill>
                  <a:schemeClr val="dk1"/>
                </a:solidFill>
              </a:rPr>
              <a:t>Accessed: 20-Apr-2021]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43" name="Google Shape;64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3552150" y="2857550"/>
            <a:ext cx="2039700" cy="138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51000">
                <a:srgbClr val="F3F3F3"/>
              </a:gs>
              <a:gs pos="89000">
                <a:srgbClr val="E3E3E3"/>
              </a:gs>
              <a:gs pos="90000">
                <a:srgbClr val="D3D3D3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2940000" dist="342900">
              <a:srgbClr val="FFFFFF"/>
            </a:outerShdw>
            <a:reflection blurRad="0" dir="0" dist="0" endA="0" endPos="11000" fadeDir="5400012" kx="0" rotWithShape="0" algn="bl" stA="9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743700" y="3066350"/>
            <a:ext cx="2219400" cy="13248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51000">
                <a:srgbClr val="F3F3F3"/>
              </a:gs>
              <a:gs pos="89000">
                <a:srgbClr val="E3E3E3"/>
              </a:gs>
              <a:gs pos="90000">
                <a:srgbClr val="D3D3D3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0" rotWithShape="0" algn="bl" dir="2940000" dist="342900">
              <a:srgbClr val="FFFFFF"/>
            </a:outerShdw>
            <a:reflection blurRad="0" dir="0" dist="0" endA="0" endPos="11000" fadeDir="5400012" kx="0" rotWithShape="0" algn="bl" stA="9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6866300" y="3420950"/>
            <a:ext cx="319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Too much glare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Too bright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552150" y="2857550"/>
            <a:ext cx="2039700" cy="138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1214438" rotWithShape="0" algn="bl" dir="2940000" dist="342900">
              <a:srgbClr val="CCCCCC">
                <a:alpha val="54000"/>
              </a:srgbClr>
            </a:outerShdw>
            <a:reflection blurRad="0" dir="0" dist="0" endA="0" endPos="11000" fadeDir="5400012" kx="0" rotWithShape="0" algn="bl" stA="9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841350" y="3089450"/>
            <a:ext cx="2179800" cy="12786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1214438" rotWithShape="0" algn="bl" dir="2940000" dist="342900">
              <a:srgbClr val="CCCCCC">
                <a:alpha val="54000"/>
              </a:srgbClr>
            </a:outerShdw>
            <a:reflection blurRad="0" dir="0" dist="0" endA="0" endPos="11000" fadeDir="5400012" kx="0" rotWithShape="0" algn="bl" stA="9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6866300" y="3420950"/>
            <a:ext cx="319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EFEFEF"/>
                </a:solidFill>
                <a:latin typeface="Verdana"/>
                <a:ea typeface="Verdana"/>
                <a:cs typeface="Verdana"/>
                <a:sym typeface="Verdana"/>
              </a:rPr>
              <a:t>Easier on eyes</a:t>
            </a:r>
            <a:endParaRPr>
              <a:solidFill>
                <a:srgbClr val="EFEFE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EFEFEF"/>
                </a:solidFill>
                <a:latin typeface="Verdana"/>
                <a:ea typeface="Verdana"/>
                <a:cs typeface="Verdana"/>
                <a:sym typeface="Verdana"/>
              </a:rPr>
              <a:t>Less glare</a:t>
            </a:r>
            <a:endParaRPr>
              <a:solidFill>
                <a:srgbClr val="EFEFE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4F5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297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Benefits For Drivers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84000" y="1076538"/>
            <a:ext cx="1523400" cy="1495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810300" y="1076538"/>
            <a:ext cx="1523400" cy="1495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906800" y="1076538"/>
            <a:ext cx="1523400" cy="1495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-1950" y="2859825"/>
            <a:ext cx="2708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Verdana"/>
              <a:buChar char="❏"/>
            </a:pPr>
            <a:r>
              <a:rPr lang="en" sz="13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Less distracting could lead to lower accidents</a:t>
            </a:r>
            <a:endParaRPr sz="1200"/>
          </a:p>
        </p:txBody>
      </p:sp>
      <p:sp>
        <p:nvSpPr>
          <p:cNvPr id="143" name="Google Shape;143;p18"/>
          <p:cNvSpPr txBox="1"/>
          <p:nvPr/>
        </p:nvSpPr>
        <p:spPr>
          <a:xfrm>
            <a:off x="3203700" y="2859825"/>
            <a:ext cx="296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Verdana"/>
              <a:buChar char="❏"/>
            </a:pPr>
            <a:r>
              <a:rPr lang="en" sz="13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59% Americans report digital eye strain [3]</a:t>
            </a:r>
            <a:endParaRPr sz="13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Verdana"/>
              <a:buChar char="❏"/>
            </a:pPr>
            <a:r>
              <a:rPr lang="en" sz="13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Helps with eye fatigue [4] </a:t>
            </a:r>
            <a:endParaRPr sz="13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256950" y="2859825"/>
            <a:ext cx="270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Verdana"/>
              <a:buChar char="❏"/>
            </a:pPr>
            <a:r>
              <a:rPr lang="en" sz="130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Can be used in low-light settings increasing usability</a:t>
            </a:r>
            <a:endParaRPr sz="130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963" y="1061238"/>
            <a:ext cx="1448075" cy="1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0384" y="1185975"/>
            <a:ext cx="1196224" cy="11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913" y="1185975"/>
            <a:ext cx="1089576" cy="108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19"/>
          <p:cNvCxnSpPr/>
          <p:nvPr/>
        </p:nvCxnSpPr>
        <p:spPr>
          <a:xfrm flipH="1" rot="10800000">
            <a:off x="-3150" y="2481250"/>
            <a:ext cx="9150300" cy="19200"/>
          </a:xfrm>
          <a:prstGeom prst="straightConnector1">
            <a:avLst/>
          </a:prstGeom>
          <a:noFill/>
          <a:ln cap="flat" cmpd="sng" w="76200">
            <a:solidFill>
              <a:srgbClr val="F1CC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type="title"/>
          </p:nvPr>
        </p:nvSpPr>
        <p:spPr>
          <a:xfrm>
            <a:off x="0" y="23682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 sz="30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14375" y="1795825"/>
            <a:ext cx="4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1"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921050" y="1733338"/>
            <a:ext cx="2296456" cy="1807983"/>
            <a:chOff x="1678893" y="1744074"/>
            <a:chExt cx="1624200" cy="1489155"/>
          </a:xfrm>
        </p:grpSpPr>
        <p:sp>
          <p:nvSpPr>
            <p:cNvPr id="156" name="Google Shape;156;p1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latin typeface="Georgia"/>
                  <a:ea typeface="Georgia"/>
                  <a:cs typeface="Georgia"/>
                  <a:sym typeface="Georgia"/>
                </a:rPr>
                <a:t>3</a:t>
              </a:r>
              <a:endParaRPr b="1" sz="30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Single Destination Algorithms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59" name="Google Shape;159;p19"/>
          <p:cNvSpPr txBox="1"/>
          <p:nvPr/>
        </p:nvSpPr>
        <p:spPr>
          <a:xfrm>
            <a:off x="-399825" y="2539375"/>
            <a:ext cx="2700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Dark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Mode</a:t>
            </a:r>
            <a:endParaRPr b="1" sz="2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1137075" y="1795823"/>
            <a:ext cx="2296456" cy="1742548"/>
            <a:chOff x="3291429" y="2117746"/>
            <a:chExt cx="1624200" cy="1337438"/>
          </a:xfrm>
        </p:grpSpPr>
        <p:sp>
          <p:nvSpPr>
            <p:cNvPr id="162" name="Google Shape;162;p19"/>
            <p:cNvSpPr/>
            <p:nvPr/>
          </p:nvSpPr>
          <p:spPr>
            <a:xfrm rot="-1789476">
              <a:off x="4013665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3291429" y="2117746"/>
              <a:ext cx="1624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="1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3300146" y="2713284"/>
              <a:ext cx="1606800" cy="7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Find/Help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CC0000"/>
                  </a:solidFill>
                  <a:latin typeface="Georgia"/>
                  <a:ea typeface="Georgia"/>
                  <a:cs typeface="Georgia"/>
                  <a:sym typeface="Georgia"/>
                </a:rPr>
                <a:t>Button</a:t>
              </a:r>
              <a:endParaRPr b="1" sz="2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65" name="Google Shape;165;p19"/>
          <p:cNvSpPr/>
          <p:nvPr/>
        </p:nvSpPr>
        <p:spPr>
          <a:xfrm rot="-1672632">
            <a:off x="839003" y="2424930"/>
            <a:ext cx="222637" cy="21369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166" name="Google Shape;166;p19"/>
          <p:cNvGrpSpPr/>
          <p:nvPr/>
        </p:nvGrpSpPr>
        <p:grpSpPr>
          <a:xfrm>
            <a:off x="5167400" y="1733333"/>
            <a:ext cx="2616638" cy="2294285"/>
            <a:chOff x="1678901" y="1744074"/>
            <a:chExt cx="1687500" cy="1889701"/>
          </a:xfrm>
        </p:grpSpPr>
        <p:sp>
          <p:nvSpPr>
            <p:cNvPr id="167" name="Google Shape;167;p1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latin typeface="Georgia"/>
                  <a:ea typeface="Georgia"/>
                  <a:cs typeface="Georgia"/>
                  <a:sym typeface="Georgia"/>
                </a:rPr>
                <a:t>4</a:t>
              </a:r>
              <a:endParaRPr b="1" sz="30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1678901" y="2407974"/>
              <a:ext cx="1687500" cy="12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Multiple Destination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Algorithms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69" name="Google Shape;169;p19"/>
          <p:cNvGrpSpPr/>
          <p:nvPr/>
        </p:nvGrpSpPr>
        <p:grpSpPr>
          <a:xfrm>
            <a:off x="7290428" y="1738460"/>
            <a:ext cx="2148329" cy="1807983"/>
            <a:chOff x="1678893" y="1744074"/>
            <a:chExt cx="1624200" cy="1489155"/>
          </a:xfrm>
        </p:grpSpPr>
        <p:sp>
          <p:nvSpPr>
            <p:cNvPr id="170" name="Google Shape;170;p19"/>
            <p:cNvSpPr txBox="1"/>
            <p:nvPr/>
          </p:nvSpPr>
          <p:spPr>
            <a:xfrm>
              <a:off x="2142540" y="1744074"/>
              <a:ext cx="6969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5</a:t>
              </a:r>
              <a:endParaRPr b="1" sz="3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1678893" y="2399529"/>
              <a:ext cx="16242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Pitch</a:t>
              </a:r>
              <a:endParaRPr b="1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73" name="Google Shape;173;p19"/>
          <p:cNvSpPr/>
          <p:nvPr/>
        </p:nvSpPr>
        <p:spPr>
          <a:xfrm rot="-1572877">
            <a:off x="6321134" y="2389294"/>
            <a:ext cx="219362" cy="20310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The FIND Button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11700" y="847675"/>
            <a:ext cx="85206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Search for: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3561263" y="853950"/>
            <a:ext cx="1979700" cy="1952400"/>
          </a:xfrm>
          <a:prstGeom prst="ellipse">
            <a:avLst/>
          </a:prstGeom>
          <a:solidFill>
            <a:srgbClr val="CC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Intersections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257475" y="2041000"/>
            <a:ext cx="1938300" cy="1911600"/>
          </a:xfrm>
          <a:prstGeom prst="ellipse">
            <a:avLst/>
          </a:prstGeom>
          <a:solidFill>
            <a:srgbClr val="CC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Closest POIs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932825" y="2041000"/>
            <a:ext cx="1938300" cy="1911600"/>
          </a:xfrm>
          <a:prstGeom prst="ellipse">
            <a:avLst/>
          </a:prstGeom>
          <a:solidFill>
            <a:srgbClr val="CC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Buildings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3602850" y="3176550"/>
            <a:ext cx="1938300" cy="1911600"/>
          </a:xfrm>
          <a:prstGeom prst="ellipse">
            <a:avLst/>
          </a:prstGeom>
          <a:solidFill>
            <a:srgbClr val="CC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Streets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23" y="1075506"/>
            <a:ext cx="1144657" cy="114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325" y="2298425"/>
            <a:ext cx="1095300" cy="1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650" y="3419200"/>
            <a:ext cx="1095300" cy="109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0"/>
          <p:cNvGrpSpPr/>
          <p:nvPr/>
        </p:nvGrpSpPr>
        <p:grpSpPr>
          <a:xfrm>
            <a:off x="6768968" y="2388417"/>
            <a:ext cx="915319" cy="915319"/>
            <a:chOff x="1786339" y="1703401"/>
            <a:chExt cx="473400" cy="473400"/>
          </a:xfrm>
        </p:grpSpPr>
        <p:sp>
          <p:nvSpPr>
            <p:cNvPr id="188" name="Google Shape;188;p2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1022850" y="2445875"/>
            <a:ext cx="7098300" cy="800400"/>
          </a:xfrm>
          <a:prstGeom prst="rect">
            <a:avLst/>
          </a:prstGeom>
          <a:noFill/>
          <a:ln cap="flat" cmpd="sng" w="38100">
            <a:solidFill>
              <a:srgbClr val="F1CC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“Each feature added gives the customer one more reason to choose the product”</a:t>
            </a:r>
            <a:r>
              <a:rPr lang="en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[5]</a:t>
            </a:r>
            <a:endParaRPr sz="2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E9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18168" l="27158" r="16471" t="11165"/>
          <a:stretch/>
        </p:blipFill>
        <p:spPr>
          <a:xfrm>
            <a:off x="2004600" y="890588"/>
            <a:ext cx="5134802" cy="40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6239000" y="2523675"/>
            <a:ext cx="676200" cy="17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2007000" y="893950"/>
            <a:ext cx="5134800" cy="40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975" y="1616035"/>
            <a:ext cx="5414050" cy="15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1876675" y="1624825"/>
            <a:ext cx="5402400" cy="155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5">
            <a:alphaModFix/>
          </a:blip>
          <a:srcRect b="16490" l="41676" r="2080" t="12762"/>
          <a:stretch/>
        </p:blipFill>
        <p:spPr>
          <a:xfrm>
            <a:off x="2010474" y="883938"/>
            <a:ext cx="5134802" cy="40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2010475" y="893938"/>
            <a:ext cx="5134800" cy="40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0" y="132700"/>
            <a:ext cx="9144000" cy="5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20">
                <a:latin typeface="Georgia"/>
                <a:ea typeface="Georgia"/>
                <a:cs typeface="Georgia"/>
                <a:sym typeface="Georgia"/>
              </a:rPr>
              <a:t>Using the FIND Button</a:t>
            </a:r>
            <a:endParaRPr b="1" sz="30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